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326" r:id="rId3"/>
    <p:sldId id="325" r:id="rId4"/>
    <p:sldId id="327" r:id="rId5"/>
    <p:sldId id="345" r:id="rId6"/>
    <p:sldId id="328" r:id="rId7"/>
    <p:sldId id="329" r:id="rId8"/>
    <p:sldId id="342" r:id="rId9"/>
    <p:sldId id="330" r:id="rId10"/>
    <p:sldId id="333" r:id="rId11"/>
    <p:sldId id="343" r:id="rId12"/>
    <p:sldId id="337" r:id="rId13"/>
    <p:sldId id="331" r:id="rId14"/>
    <p:sldId id="340" r:id="rId15"/>
    <p:sldId id="332" r:id="rId16"/>
    <p:sldId id="346" r:id="rId17"/>
    <p:sldId id="335" r:id="rId18"/>
    <p:sldId id="341" r:id="rId19"/>
    <p:sldId id="30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MqogGpfDBQaqRNsffOByQ==" hashData="IxAJwkfLZHdFlton9uCitlMd1mKi3IDg/00dKRKNB4EAUWCynRTgEOShNtpbYsBuU0yBrU1o9ol8KF7bXypc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3750" autoAdjust="0"/>
  </p:normalViewPr>
  <p:slideViewPr>
    <p:cSldViewPr snapToGrid="0">
      <p:cViewPr varScale="1">
        <p:scale>
          <a:sx n="61" d="100"/>
          <a:sy n="61" d="100"/>
        </p:scale>
        <p:origin x="508" y="64"/>
      </p:cViewPr>
      <p:guideLst/>
    </p:cSldViewPr>
  </p:slideViewPr>
  <p:outlineViewPr>
    <p:cViewPr>
      <p:scale>
        <a:sx n="33" d="100"/>
        <a:sy n="33" d="100"/>
      </p:scale>
      <p:origin x="0" y="-7808"/>
    </p:cViewPr>
  </p:outlineViewPr>
  <p:notesTextViewPr>
    <p:cViewPr>
      <p:scale>
        <a:sx n="200" d="100"/>
        <a:sy n="200" d="100"/>
      </p:scale>
      <p:origin x="0" y="0"/>
    </p:cViewPr>
  </p:notesTextViewPr>
  <p:sorterViewPr>
    <p:cViewPr>
      <p:scale>
        <a:sx n="100" d="100"/>
        <a:sy n="100" d="100"/>
      </p:scale>
      <p:origin x="0" y="-13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71D13-CE5B-4664-911C-BCB67BF658AD}" type="datetimeFigureOut">
              <a:rPr lang="en-GB" smtClean="0"/>
              <a:t>20/05/2020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E70A3-5711-4D24-B7A7-967521AE3327}" type="slidenum">
              <a:rPr lang="en-GB" smtClean="0"/>
              <a:t>‹#›</a:t>
            </a:fld>
            <a:endParaRPr lang="en-GB"/>
          </a:p>
        </p:txBody>
      </p:sp>
    </p:spTree>
    <p:extLst>
      <p:ext uri="{BB962C8B-B14F-4D97-AF65-F5344CB8AC3E}">
        <p14:creationId xmlns:p14="http://schemas.microsoft.com/office/powerpoint/2010/main" val="387123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5</a:t>
            </a:fld>
            <a:endParaRPr lang="en-GB"/>
          </a:p>
        </p:txBody>
      </p:sp>
    </p:spTree>
    <p:extLst>
      <p:ext uri="{BB962C8B-B14F-4D97-AF65-F5344CB8AC3E}">
        <p14:creationId xmlns:p14="http://schemas.microsoft.com/office/powerpoint/2010/main" val="144198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14</a:t>
            </a:fld>
            <a:endParaRPr lang="en-GB"/>
          </a:p>
        </p:txBody>
      </p:sp>
    </p:spTree>
    <p:extLst>
      <p:ext uri="{BB962C8B-B14F-4D97-AF65-F5344CB8AC3E}">
        <p14:creationId xmlns:p14="http://schemas.microsoft.com/office/powerpoint/2010/main" val="3466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15</a:t>
            </a:fld>
            <a:endParaRPr lang="en-GB"/>
          </a:p>
        </p:txBody>
      </p:sp>
    </p:spTree>
    <p:extLst>
      <p:ext uri="{BB962C8B-B14F-4D97-AF65-F5344CB8AC3E}">
        <p14:creationId xmlns:p14="http://schemas.microsoft.com/office/powerpoint/2010/main" val="127766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8E70A3-5711-4D24-B7A7-967521AE3327}" type="slidenum">
              <a:rPr lang="en-GB" smtClean="0"/>
              <a:t>17</a:t>
            </a:fld>
            <a:endParaRPr lang="en-GB"/>
          </a:p>
        </p:txBody>
      </p:sp>
    </p:spTree>
    <p:extLst>
      <p:ext uri="{BB962C8B-B14F-4D97-AF65-F5344CB8AC3E}">
        <p14:creationId xmlns:p14="http://schemas.microsoft.com/office/powerpoint/2010/main" val="229205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9BF378-3D24-4ED5-AB3A-9836BD053CC6}" type="slidenum">
              <a:rPr lang="en-GB" smtClean="0"/>
              <a:t>19</a:t>
            </a:fld>
            <a:endParaRPr lang="en-GB" dirty="0"/>
          </a:p>
        </p:txBody>
      </p:sp>
    </p:spTree>
    <p:extLst>
      <p:ext uri="{BB962C8B-B14F-4D97-AF65-F5344CB8AC3E}">
        <p14:creationId xmlns:p14="http://schemas.microsoft.com/office/powerpoint/2010/main" val="5940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B043985-C005-4A70-8711-B8172AF54A6B}"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35721566"/>
      </p:ext>
    </p:extLst>
  </p:cSld>
  <p:clrMapOvr>
    <a:masterClrMapping/>
  </p:clrMapOvr>
  <p:transition spd="slow" advTm="12101">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4069907633"/>
      </p:ext>
    </p:extLst>
  </p:cSld>
  <p:clrMapOvr>
    <a:masterClrMapping/>
  </p:clrMapOvr>
  <p:transition spd="slow" advTm="12101">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02446299"/>
      </p:ext>
    </p:extLst>
  </p:cSld>
  <p:clrMapOvr>
    <a:masterClrMapping/>
  </p:clrMapOvr>
  <p:transition spd="slow" advTm="12101">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718515697"/>
      </p:ext>
    </p:extLst>
  </p:cSld>
  <p:clrMapOvr>
    <a:masterClrMapping/>
  </p:clrMapOvr>
  <p:transition spd="slow" advTm="12101">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195400838"/>
      </p:ext>
    </p:extLst>
  </p:cSld>
  <p:clrMapOvr>
    <a:overrideClrMapping bg1="dk1" tx1="lt1" bg2="dk2" tx2="lt2" accent1="accent1" accent2="accent2" accent3="accent3" accent4="accent4" accent5="accent5" accent6="accent6" hlink="hlink" folHlink="folHlink"/>
  </p:clrMapOvr>
  <p:transition spd="slow" advTm="12101">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236667698"/>
      </p:ext>
    </p:extLst>
  </p:cSld>
  <p:clrMapOvr>
    <a:masterClrMapping/>
  </p:clrMapOvr>
  <p:transition spd="slow" advTm="12101">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3AC5F8-BCD1-4BEC-8F9F-8643FBF74A8A}"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1872883973"/>
      </p:ext>
    </p:extLst>
  </p:cSld>
  <p:clrMapOvr>
    <a:masterClrMapping/>
  </p:clrMapOvr>
  <p:transition spd="slow" advTm="12101">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3AC5F8-BCD1-4BEC-8F9F-8643FBF74A8A}"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3986156722"/>
      </p:ext>
    </p:extLst>
  </p:cSld>
  <p:clrMapOvr>
    <a:masterClrMapping/>
  </p:clrMapOvr>
  <p:transition spd="slow" advTm="12101">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C5F8-BCD1-4BEC-8F9F-8643FBF74A8A}"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43985-C005-4A70-8711-B8172AF54A6B}" type="slidenum">
              <a:rPr lang="en-GB" smtClean="0"/>
              <a:t>‹#›</a:t>
            </a:fld>
            <a:endParaRPr lang="en-GB"/>
          </a:p>
        </p:txBody>
      </p:sp>
    </p:spTree>
    <p:extLst>
      <p:ext uri="{BB962C8B-B14F-4D97-AF65-F5344CB8AC3E}">
        <p14:creationId xmlns:p14="http://schemas.microsoft.com/office/powerpoint/2010/main" val="2642091884"/>
      </p:ext>
    </p:extLst>
  </p:cSld>
  <p:clrMapOvr>
    <a:masterClrMapping/>
  </p:clrMapOvr>
  <p:transition spd="slow" advTm="12101">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8876259"/>
      </p:ext>
    </p:extLst>
  </p:cSld>
  <p:clrMapOvr>
    <a:masterClrMapping/>
  </p:clrMapOvr>
  <p:transition spd="slow" advTm="12101">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E3AC5F8-BCD1-4BEC-8F9F-8643FBF74A8A}" type="datetimeFigureOut">
              <a:rPr lang="en-GB" smtClean="0"/>
              <a:t>20/05/2020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B043985-C005-4A70-8711-B8172AF54A6B}"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6978202"/>
      </p:ext>
    </p:extLst>
  </p:cSld>
  <p:clrMapOvr>
    <a:masterClrMapping/>
  </p:clrMapOvr>
  <p:transition spd="slow" advTm="12101">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E3AC5F8-BCD1-4BEC-8F9F-8643FBF74A8A}" type="datetimeFigureOut">
              <a:rPr lang="en-GB" smtClean="0"/>
              <a:t>20/05/2020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B043985-C005-4A70-8711-B8172AF54A6B}"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581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12101">
    <p:wipe/>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6.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hyperlink" Target="https://www.childbereavementuk.org/coronavirus-supporting-children-through-difficult-time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jp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hyperlink" Target="http://www.childhoodbereavementnetwork.org.uk/covid-19.aspx" TargetMode="External"/><Relationship Id="rId3" Type="http://schemas.openxmlformats.org/officeDocument/2006/relationships/slideLayout" Target="../slideLayouts/slideLayout2.xml"/><Relationship Id="rId7" Type="http://schemas.openxmlformats.org/officeDocument/2006/relationships/hyperlink" Target="https://www.cruse.org.uk/get-help/coronavirus-dealing-bereavement-and-grief"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winstonswish.org/coronavirus/" TargetMode="External"/><Relationship Id="rId11" Type="http://schemas.openxmlformats.org/officeDocument/2006/relationships/image" Target="../media/image3.png"/><Relationship Id="rId5" Type="http://schemas.openxmlformats.org/officeDocument/2006/relationships/hyperlink" Target="https://www.childbereavementuk.org/pages/category/coronavirus" TargetMode="External"/><Relationship Id="rId10" Type="http://schemas.openxmlformats.org/officeDocument/2006/relationships/hyperlink" Target="https://youngminds.org.uk/find-help/looking-after-yourself/coronavirus-and-mental-health/#i-have-lost-a-loved-one-due-to-coronavirus-" TargetMode="External"/><Relationship Id="rId4" Type="http://schemas.openxmlformats.org/officeDocument/2006/relationships/notesSlide" Target="../notesSlides/notesSlide5.xml"/><Relationship Id="rId9" Type="http://schemas.openxmlformats.org/officeDocument/2006/relationships/hyperlink" Target="https://www.griefencounter.org.uk/serviceupdat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9.xml"/><Relationship Id="rId7" Type="http://schemas.openxmlformats.org/officeDocument/2006/relationships/image" Target="../media/image9.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2" name="Freeform: Shape 11">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A8D7AC4-229A-4E15-B176-FDDD065B6C9D}"/>
              </a:ext>
            </a:extLst>
          </p:cNvPr>
          <p:cNvSpPr>
            <a:spLocks noGrp="1"/>
          </p:cNvSpPr>
          <p:nvPr>
            <p:ph type="ctrTitle"/>
          </p:nvPr>
        </p:nvSpPr>
        <p:spPr>
          <a:xfrm>
            <a:off x="1357163" y="1448657"/>
            <a:ext cx="9557886" cy="1980344"/>
          </a:xfrm>
        </p:spPr>
        <p:txBody>
          <a:bodyPr anchor="b">
            <a:normAutofit/>
          </a:bodyPr>
          <a:lstStyle/>
          <a:p>
            <a:r>
              <a:rPr lang="en-GB" sz="6000" b="1" dirty="0">
                <a:latin typeface="Calibri" panose="020F0502020204030204" pitchFamily="34" charset="0"/>
                <a:cs typeface="Calibri" panose="020F0502020204030204" pitchFamily="34" charset="0"/>
              </a:rPr>
              <a:t>Bereavement And Loss</a:t>
            </a:r>
          </a:p>
        </p:txBody>
      </p:sp>
      <p:sp>
        <p:nvSpPr>
          <p:cNvPr id="3" name="Subtitle 2">
            <a:extLst>
              <a:ext uri="{FF2B5EF4-FFF2-40B4-BE49-F238E27FC236}">
                <a16:creationId xmlns:a16="http://schemas.microsoft.com/office/drawing/2014/main" id="{46AD60DF-0AD4-4C21-A117-80804C2AE224}"/>
              </a:ext>
            </a:extLst>
          </p:cNvPr>
          <p:cNvSpPr>
            <a:spLocks noGrp="1"/>
          </p:cNvSpPr>
          <p:nvPr>
            <p:ph type="subTitle" idx="1"/>
          </p:nvPr>
        </p:nvSpPr>
        <p:spPr>
          <a:xfrm>
            <a:off x="582200" y="3592181"/>
            <a:ext cx="10674117" cy="715221"/>
          </a:xfrm>
        </p:spPr>
        <p:txBody>
          <a:bodyPr>
            <a:normAutofit/>
          </a:bodyPr>
          <a:lstStyle/>
          <a:p>
            <a:r>
              <a:rPr lang="en-GB" sz="3600" dirty="0">
                <a:solidFill>
                  <a:schemeClr val="tx1"/>
                </a:solidFill>
                <a:latin typeface="Calibri" panose="020F0502020204030204" pitchFamily="34" charset="0"/>
                <a:cs typeface="Calibri" panose="020F0502020204030204" pitchFamily="34" charset="0"/>
              </a:rPr>
              <a:t>How the Coronavirus pandemic has affected us all </a:t>
            </a:r>
          </a:p>
        </p:txBody>
      </p:sp>
      <p:sp>
        <p:nvSpPr>
          <p:cNvPr id="14" name="Rectangle 13">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pic>
        <p:nvPicPr>
          <p:cNvPr id="5" name="Picture 4" descr="A picture containing table&#10;&#10;Description automatically generated">
            <a:extLst>
              <a:ext uri="{FF2B5EF4-FFF2-40B4-BE49-F238E27FC236}">
                <a16:creationId xmlns:a16="http://schemas.microsoft.com/office/drawing/2014/main" id="{D42C7180-A612-4C2D-9212-58290F7F4F48}"/>
              </a:ext>
            </a:extLst>
          </p:cNvPr>
          <p:cNvPicPr>
            <a:picLocks noChangeAspect="1"/>
          </p:cNvPicPr>
          <p:nvPr/>
        </p:nvPicPr>
        <p:blipFill>
          <a:blip r:embed="rId4" cstate="email">
            <a:alphaModFix/>
            <a:extLst>
              <a:ext uri="{28A0092B-C50C-407E-A947-70E740481C1C}">
                <a14:useLocalDpi xmlns:a14="http://schemas.microsoft.com/office/drawing/2010/main" val="0"/>
              </a:ext>
            </a:extLst>
          </a:blip>
          <a:stretch>
            <a:fillRect/>
          </a:stretch>
        </p:blipFill>
        <p:spPr>
          <a:xfrm>
            <a:off x="10187234" y="457371"/>
            <a:ext cx="1568418" cy="1470331"/>
          </a:xfrm>
          <a:prstGeom prst="rect">
            <a:avLst/>
          </a:prstGeom>
        </p:spPr>
      </p:pic>
      <p:pic>
        <p:nvPicPr>
          <p:cNvPr id="9" name="Picture 8">
            <a:extLst>
              <a:ext uri="{FF2B5EF4-FFF2-40B4-BE49-F238E27FC236}">
                <a16:creationId xmlns:a16="http://schemas.microsoft.com/office/drawing/2014/main" id="{1E875152-2B9F-4C87-A257-7B7985F57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01" y="5273955"/>
            <a:ext cx="2804205" cy="975376"/>
          </a:xfrm>
          <a:prstGeom prst="rect">
            <a:avLst/>
          </a:prstGeom>
        </p:spPr>
      </p:pic>
      <p:pic>
        <p:nvPicPr>
          <p:cNvPr id="4" name="Recorded Sound">
            <a:hlinkClick r:id="" action="ppaction://media"/>
            <a:extLst>
              <a:ext uri="{FF2B5EF4-FFF2-40B4-BE49-F238E27FC236}">
                <a16:creationId xmlns:a16="http://schemas.microsoft.com/office/drawing/2014/main" id="{A8CCE5B8-618B-49CE-A399-9CD364238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9706" y="4883411"/>
            <a:ext cx="406400" cy="406400"/>
          </a:xfrm>
          <a:prstGeom prst="rect">
            <a:avLst/>
          </a:prstGeom>
        </p:spPr>
      </p:pic>
    </p:spTree>
    <p:extLst>
      <p:ext uri="{BB962C8B-B14F-4D97-AF65-F5344CB8AC3E}">
        <p14:creationId xmlns:p14="http://schemas.microsoft.com/office/powerpoint/2010/main" val="1965059040"/>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B38F-08A5-40C7-BB08-4FAFB8A97FA6}"/>
              </a:ext>
            </a:extLst>
          </p:cNvPr>
          <p:cNvSpPr>
            <a:spLocks noGrp="1"/>
          </p:cNvSpPr>
          <p:nvPr>
            <p:ph type="title"/>
          </p:nvPr>
        </p:nvSpPr>
        <p:spPr>
          <a:xfrm>
            <a:off x="1371599" y="659218"/>
            <a:ext cx="10127293" cy="1423581"/>
          </a:xfrm>
        </p:spPr>
        <p:txBody>
          <a:bodyPr/>
          <a:lstStyle/>
          <a:p>
            <a:pPr algn="ctr"/>
            <a:r>
              <a:rPr lang="en-GB" b="1" dirty="0">
                <a:latin typeface="Calibri" panose="020F0502020204030204" pitchFamily="34" charset="0"/>
                <a:cs typeface="Calibri" panose="020F0502020204030204" pitchFamily="34" charset="0"/>
              </a:rPr>
              <a:t>What COVID-19 means for us</a:t>
            </a:r>
          </a:p>
        </p:txBody>
      </p:sp>
      <p:sp>
        <p:nvSpPr>
          <p:cNvPr id="3" name="Content Placeholder 2">
            <a:extLst>
              <a:ext uri="{FF2B5EF4-FFF2-40B4-BE49-F238E27FC236}">
                <a16:creationId xmlns:a16="http://schemas.microsoft.com/office/drawing/2014/main" id="{06B126CC-DBF0-49B3-A6C3-CF5468EF37C8}"/>
              </a:ext>
            </a:extLst>
          </p:cNvPr>
          <p:cNvSpPr>
            <a:spLocks noGrp="1"/>
          </p:cNvSpPr>
          <p:nvPr>
            <p:ph idx="1"/>
          </p:nvPr>
        </p:nvSpPr>
        <p:spPr>
          <a:xfrm>
            <a:off x="1310795" y="2082799"/>
            <a:ext cx="10248900" cy="4932172"/>
          </a:xfrm>
        </p:spPr>
        <p:txBody>
          <a:bodyPr>
            <a:normAutofit/>
          </a:bodyPr>
          <a:lstStyle/>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Lockdown</a:t>
            </a:r>
          </a:p>
          <a:p>
            <a:r>
              <a:rPr lang="en-GB" sz="2400" dirty="0">
                <a:latin typeface="Calibri" panose="020F0502020204030204" pitchFamily="34" charset="0"/>
                <a:cs typeface="Calibri" panose="020F0502020204030204" pitchFamily="34" charset="0"/>
              </a:rPr>
              <a:t>Social distancing</a:t>
            </a:r>
          </a:p>
          <a:p>
            <a:r>
              <a:rPr lang="en-GB" sz="2400" dirty="0">
                <a:latin typeface="Calibri" panose="020F0502020204030204" pitchFamily="34" charset="0"/>
                <a:cs typeface="Calibri" panose="020F0502020204030204" pitchFamily="34" charset="0"/>
              </a:rPr>
              <a:t>Self-isolation and shielding</a:t>
            </a:r>
          </a:p>
          <a:p>
            <a:r>
              <a:rPr lang="en-GB" sz="2400" dirty="0">
                <a:latin typeface="Calibri" panose="020F0502020204030204" pitchFamily="34" charset="0"/>
                <a:cs typeface="Calibri" panose="020F0502020204030204" pitchFamily="34" charset="0"/>
              </a:rPr>
              <a:t>Deaths - happening all over the world on a mass scale</a:t>
            </a:r>
          </a:p>
          <a:p>
            <a:r>
              <a:rPr lang="en-GB" sz="2400" dirty="0">
                <a:latin typeface="Calibri" panose="020F0502020204030204" pitchFamily="34" charset="0"/>
                <a:cs typeface="Calibri" panose="020F0502020204030204" pitchFamily="34" charset="0"/>
              </a:rPr>
              <a:t>Individual losses are being overshadowed by the crisis </a:t>
            </a:r>
          </a:p>
          <a:p>
            <a:r>
              <a:rPr lang="en-GB" sz="2400" dirty="0">
                <a:latin typeface="Calibri" panose="020F0502020204030204" pitchFamily="34" charset="0"/>
                <a:cs typeface="Calibri" panose="020F0502020204030204" pitchFamily="34" charset="0"/>
              </a:rPr>
              <a:t>Vulnerable groups, the elderly and certain communities are being targeted </a:t>
            </a:r>
          </a:p>
          <a:p>
            <a:r>
              <a:rPr lang="en-GB" sz="2400" dirty="0">
                <a:latin typeface="Calibri" panose="020F0502020204030204" pitchFamily="34" charset="0"/>
                <a:cs typeface="Calibri" panose="020F0502020204030204" pitchFamily="34" charset="0"/>
              </a:rPr>
              <a:t>The rapid onset of this virus is resulting in sudden, unexpected deaths </a:t>
            </a:r>
          </a:p>
          <a:p>
            <a:r>
              <a:rPr lang="en-GB" sz="2400" dirty="0">
                <a:latin typeface="Calibri" panose="020F0502020204030204" pitchFamily="34" charset="0"/>
                <a:cs typeface="Calibri" panose="020F0502020204030204" pitchFamily="34" charset="0"/>
              </a:rPr>
              <a:t>People may have witnessed or experienced trauma </a:t>
            </a:r>
          </a:p>
          <a:p>
            <a:endParaRPr lang="en-GB" sz="2400" dirty="0">
              <a:latin typeface="Calibri" panose="020F0502020204030204" pitchFamily="34" charset="0"/>
              <a:cs typeface="Calibri" panose="020F0502020204030204" pitchFamily="34" charset="0"/>
            </a:endParaRPr>
          </a:p>
        </p:txBody>
      </p:sp>
      <p:pic>
        <p:nvPicPr>
          <p:cNvPr id="5" name="Recorded Sound">
            <a:hlinkClick r:id="" action="ppaction://media"/>
            <a:extLst>
              <a:ext uri="{FF2B5EF4-FFF2-40B4-BE49-F238E27FC236}">
                <a16:creationId xmlns:a16="http://schemas.microsoft.com/office/drawing/2014/main" id="{C04A5AE1-79B2-4357-9893-FD029AD5D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9695" y="6266951"/>
            <a:ext cx="406400" cy="406400"/>
          </a:xfrm>
          <a:prstGeom prst="rect">
            <a:avLst/>
          </a:prstGeom>
        </p:spPr>
      </p:pic>
      <p:pic>
        <p:nvPicPr>
          <p:cNvPr id="7" name="Picture 6" descr="A close up of a logo&#10;&#10;Description automatically generated">
            <a:extLst>
              <a:ext uri="{FF2B5EF4-FFF2-40B4-BE49-F238E27FC236}">
                <a16:creationId xmlns:a16="http://schemas.microsoft.com/office/drawing/2014/main" id="{FCC0B643-55EB-4EAA-8EF8-670770EAD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9827" y="1632734"/>
            <a:ext cx="3810000" cy="2133600"/>
          </a:xfrm>
          <a:prstGeom prst="rect">
            <a:avLst/>
          </a:prstGeom>
        </p:spPr>
      </p:pic>
    </p:spTree>
    <p:extLst>
      <p:ext uri="{BB962C8B-B14F-4D97-AF65-F5344CB8AC3E}">
        <p14:creationId xmlns:p14="http://schemas.microsoft.com/office/powerpoint/2010/main" val="279312261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0AC8-4189-4528-ACBC-347D4EF1F5D3}"/>
              </a:ext>
            </a:extLst>
          </p:cNvPr>
          <p:cNvSpPr>
            <a:spLocks noGrp="1"/>
          </p:cNvSpPr>
          <p:nvPr>
            <p:ph type="title"/>
          </p:nvPr>
        </p:nvSpPr>
        <p:spPr>
          <a:xfrm>
            <a:off x="7860666" y="507303"/>
            <a:ext cx="3656419" cy="1485900"/>
          </a:xfrm>
        </p:spPr>
        <p:txBody>
          <a:bodyPr>
            <a:normAutofit fontScale="90000"/>
          </a:bodyPr>
          <a:lstStyle/>
          <a:p>
            <a:r>
              <a:rPr lang="en-GB" sz="4100" b="1" dirty="0">
                <a:latin typeface="Calibri" panose="020F0502020204030204" pitchFamily="34" charset="0"/>
                <a:cs typeface="Calibri" panose="020F0502020204030204" pitchFamily="34" charset="0"/>
              </a:rPr>
              <a:t>The impact of this on our ability to grieve </a:t>
            </a:r>
          </a:p>
        </p:txBody>
      </p:sp>
      <p:sp>
        <p:nvSpPr>
          <p:cNvPr id="9" name="Rectangle 8">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4F5EB265-7BC7-4CBD-8C77-91E19FBF170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013" y="1642237"/>
            <a:ext cx="6517065" cy="4350140"/>
          </a:xfrm>
          <a:prstGeom prst="rect">
            <a:avLst/>
          </a:prstGeom>
        </p:spPr>
      </p:pic>
      <p:sp>
        <p:nvSpPr>
          <p:cNvPr id="3" name="Content Placeholder 2">
            <a:extLst>
              <a:ext uri="{FF2B5EF4-FFF2-40B4-BE49-F238E27FC236}">
                <a16:creationId xmlns:a16="http://schemas.microsoft.com/office/drawing/2014/main" id="{76ED6335-AEC7-4399-A1DE-011BA8326265}"/>
              </a:ext>
            </a:extLst>
          </p:cNvPr>
          <p:cNvSpPr>
            <a:spLocks noGrp="1"/>
          </p:cNvSpPr>
          <p:nvPr>
            <p:ph idx="1"/>
          </p:nvPr>
        </p:nvSpPr>
        <p:spPr>
          <a:xfrm>
            <a:off x="7558396" y="2353329"/>
            <a:ext cx="4260960" cy="3997368"/>
          </a:xfrm>
        </p:spPr>
        <p:txBody>
          <a:bodyPr>
            <a:normAutofit/>
          </a:bodyPr>
          <a:lstStyle/>
          <a:p>
            <a:r>
              <a:rPr lang="en-GB" dirty="0">
                <a:latin typeface="Calibri" panose="020F0502020204030204" pitchFamily="34" charset="0"/>
                <a:cs typeface="Calibri" panose="020F0502020204030204" pitchFamily="34" charset="0"/>
              </a:rPr>
              <a:t>Lots of people are dying alone and there is no opportunity to say goodbye</a:t>
            </a:r>
          </a:p>
          <a:p>
            <a:r>
              <a:rPr lang="en-GB" dirty="0">
                <a:latin typeface="Calibri" panose="020F0502020204030204" pitchFamily="34" charset="0"/>
                <a:cs typeface="Calibri" panose="020F0502020204030204" pitchFamily="34" charset="0"/>
              </a:rPr>
              <a:t>Some families are experiencing multiple bereavements due to the nature and spread of the virus </a:t>
            </a:r>
          </a:p>
          <a:p>
            <a:r>
              <a:rPr lang="en-GB" dirty="0">
                <a:latin typeface="Calibri" panose="020F0502020204030204" pitchFamily="34" charset="0"/>
                <a:cs typeface="Calibri" panose="020F0502020204030204" pitchFamily="34" charset="0"/>
              </a:rPr>
              <a:t>Funerals are subject to tight restrictions </a:t>
            </a:r>
          </a:p>
          <a:p>
            <a:r>
              <a:rPr lang="en-GB" dirty="0">
                <a:latin typeface="Calibri" panose="020F0502020204030204" pitchFamily="34" charset="0"/>
                <a:cs typeface="Calibri" panose="020F0502020204030204" pitchFamily="34" charset="0"/>
              </a:rPr>
              <a:t>Family and friends are unable to grieve together and offer each other comfort</a:t>
            </a:r>
          </a:p>
        </p:txBody>
      </p:sp>
      <p:pic>
        <p:nvPicPr>
          <p:cNvPr id="5" name="Recorded Sound">
            <a:hlinkClick r:id="" action="ppaction://media"/>
            <a:extLst>
              <a:ext uri="{FF2B5EF4-FFF2-40B4-BE49-F238E27FC236}">
                <a16:creationId xmlns:a16="http://schemas.microsoft.com/office/drawing/2014/main" id="{12D10469-06B7-4B42-9391-A620EA2F2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2956" y="6304423"/>
            <a:ext cx="406400" cy="406400"/>
          </a:xfrm>
          <a:prstGeom prst="rect">
            <a:avLst/>
          </a:prstGeom>
        </p:spPr>
      </p:pic>
    </p:spTree>
    <p:extLst>
      <p:ext uri="{BB962C8B-B14F-4D97-AF65-F5344CB8AC3E}">
        <p14:creationId xmlns:p14="http://schemas.microsoft.com/office/powerpoint/2010/main" val="219866738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1E18-864E-4E7A-BE5D-4755AA5B16E1}"/>
              </a:ext>
            </a:extLst>
          </p:cNvPr>
          <p:cNvSpPr>
            <a:spLocks noGrp="1"/>
          </p:cNvSpPr>
          <p:nvPr>
            <p:ph type="title"/>
          </p:nvPr>
        </p:nvSpPr>
        <p:spPr>
          <a:xfrm>
            <a:off x="1409700" y="368300"/>
            <a:ext cx="9601200" cy="1384300"/>
          </a:xfrm>
        </p:spPr>
        <p:txBody>
          <a:bodyPr/>
          <a:lstStyle/>
          <a:p>
            <a:pPr algn="ctr"/>
            <a:r>
              <a:rPr lang="en-GB" b="1" dirty="0">
                <a:latin typeface="Calibri" panose="020F0502020204030204" pitchFamily="34" charset="0"/>
                <a:cs typeface="Calibri" panose="020F0502020204030204" pitchFamily="34" charset="0"/>
              </a:rPr>
              <a:t>Models of grief </a:t>
            </a:r>
          </a:p>
        </p:txBody>
      </p:sp>
      <p:pic>
        <p:nvPicPr>
          <p:cNvPr id="7" name="Picture 6" descr="A picture containing drawing, food&#10;&#10;Description automatically generated">
            <a:extLst>
              <a:ext uri="{FF2B5EF4-FFF2-40B4-BE49-F238E27FC236}">
                <a16:creationId xmlns:a16="http://schemas.microsoft.com/office/drawing/2014/main" id="{6F691C8B-E740-4874-B2A0-7E4113957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15" y="1752600"/>
            <a:ext cx="5524901" cy="4148488"/>
          </a:xfrm>
          <a:prstGeom prst="rect">
            <a:avLst/>
          </a:prstGeom>
        </p:spPr>
      </p:pic>
      <p:pic>
        <p:nvPicPr>
          <p:cNvPr id="9" name="Picture 8" descr="A picture containing drawing, stool, table&#10;&#10;Description automatically generated">
            <a:extLst>
              <a:ext uri="{FF2B5EF4-FFF2-40B4-BE49-F238E27FC236}">
                <a16:creationId xmlns:a16="http://schemas.microsoft.com/office/drawing/2014/main" id="{6127A845-AF71-45EA-93C5-3F881CEE1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324" y="3034364"/>
            <a:ext cx="5130265" cy="2618072"/>
          </a:xfrm>
          <a:prstGeom prst="rect">
            <a:avLst/>
          </a:prstGeom>
        </p:spPr>
      </p:pic>
      <p:pic>
        <p:nvPicPr>
          <p:cNvPr id="3" name="Recorded Sound">
            <a:hlinkClick r:id="" action="ppaction://media"/>
            <a:extLst>
              <a:ext uri="{FF2B5EF4-FFF2-40B4-BE49-F238E27FC236}">
                <a16:creationId xmlns:a16="http://schemas.microsoft.com/office/drawing/2014/main" id="{3BB68C6F-F817-4D06-BD30-8F26A73D48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7063703"/>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93C322DF-A9A0-4954-89FE-07F8E0E0AB59}"/>
              </a:ext>
            </a:extLst>
          </p:cNvPr>
          <p:cNvSpPr>
            <a:spLocks noGrp="1"/>
          </p:cNvSpPr>
          <p:nvPr>
            <p:ph type="title"/>
          </p:nvPr>
        </p:nvSpPr>
        <p:spPr>
          <a:xfrm>
            <a:off x="1668544" y="1649691"/>
            <a:ext cx="2611225" cy="2236989"/>
          </a:xfrm>
        </p:spPr>
        <p:txBody>
          <a:bodyPr vert="horz" lIns="91440" tIns="45720" rIns="91440" bIns="45720" rtlCol="0" anchor="b">
            <a:normAutofit/>
          </a:bodyPr>
          <a:lstStyle/>
          <a:p>
            <a:pPr algn="ctr"/>
            <a:r>
              <a:rPr lang="en-US" sz="5000" b="1" cap="all" dirty="0"/>
              <a:t>The Tip of the iceberg </a:t>
            </a:r>
          </a:p>
        </p:txBody>
      </p:sp>
      <p:pic>
        <p:nvPicPr>
          <p:cNvPr id="8" name="Content Placeholder 7" descr="A picture containing monitor, sitting, television, computer&#10;&#10;Description automatically generated">
            <a:extLst>
              <a:ext uri="{FF2B5EF4-FFF2-40B4-BE49-F238E27FC236}">
                <a16:creationId xmlns:a16="http://schemas.microsoft.com/office/drawing/2014/main" id="{A75BE05E-930E-4CC3-9F5D-13311AAE730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56935" y="0"/>
            <a:ext cx="7435065" cy="6858000"/>
          </a:xfrm>
        </p:spPr>
      </p:pic>
      <p:pic>
        <p:nvPicPr>
          <p:cNvPr id="4" name="Recorded Sound">
            <a:hlinkClick r:id="" action="ppaction://media"/>
            <a:extLst>
              <a:ext uri="{FF2B5EF4-FFF2-40B4-BE49-F238E27FC236}">
                <a16:creationId xmlns:a16="http://schemas.microsoft.com/office/drawing/2014/main" id="{54E600B9-7361-4027-9964-883666AB2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3022" y="4588702"/>
            <a:ext cx="406400" cy="406400"/>
          </a:xfrm>
          <a:prstGeom prst="rect">
            <a:avLst/>
          </a:prstGeom>
        </p:spPr>
      </p:pic>
    </p:spTree>
    <p:extLst>
      <p:ext uri="{BB962C8B-B14F-4D97-AF65-F5344CB8AC3E}">
        <p14:creationId xmlns:p14="http://schemas.microsoft.com/office/powerpoint/2010/main" val="2985240191"/>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0E5857-22E6-4625-9505-3A5F18692B2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16979"/>
            <a:ext cx="12188652" cy="6857990"/>
          </a:xfrm>
          <a:prstGeom prst="rect">
            <a:avLst/>
          </a:prstGeom>
        </p:spPr>
      </p:pic>
      <p:sp>
        <p:nvSpPr>
          <p:cNvPr id="21" name="Rectangle 16">
            <a:extLst>
              <a:ext uri="{FF2B5EF4-FFF2-40B4-BE49-F238E27FC236}">
                <a16:creationId xmlns:a16="http://schemas.microsoft.com/office/drawing/2014/main" id="{4FCF627C-AB57-4042-8805-913BB9D0D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A1C56-B049-4372-84ED-EB2D7F57840A}"/>
              </a:ext>
            </a:extLst>
          </p:cNvPr>
          <p:cNvSpPr>
            <a:spLocks noGrp="1"/>
          </p:cNvSpPr>
          <p:nvPr>
            <p:ph type="title"/>
          </p:nvPr>
        </p:nvSpPr>
        <p:spPr>
          <a:xfrm>
            <a:off x="1647073" y="295657"/>
            <a:ext cx="9601200" cy="1485900"/>
          </a:xfrm>
        </p:spPr>
        <p:txBody>
          <a:bodyPr>
            <a:normAutofit/>
          </a:bodyPr>
          <a:lstStyle/>
          <a:p>
            <a:pPr algn="ctr"/>
            <a:r>
              <a:rPr lang="en-GB" b="1" dirty="0">
                <a:latin typeface="Calibri" panose="020F0502020204030204" pitchFamily="34" charset="0"/>
                <a:cs typeface="Calibri" panose="020F0502020204030204" pitchFamily="34" charset="0"/>
              </a:rPr>
              <a:t>How to talk to children </a:t>
            </a:r>
          </a:p>
        </p:txBody>
      </p:sp>
      <p:sp>
        <p:nvSpPr>
          <p:cNvPr id="22" name="Rectangle 18">
            <a:extLst>
              <a:ext uri="{FF2B5EF4-FFF2-40B4-BE49-F238E27FC236}">
                <a16:creationId xmlns:a16="http://schemas.microsoft.com/office/drawing/2014/main" id="{B7F814E5-B8DC-48E9-8500-1A15C550B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C04F396-FC79-49AB-8AEB-45A009FDF61E}"/>
              </a:ext>
            </a:extLst>
          </p:cNvPr>
          <p:cNvSpPr>
            <a:spLocks noGrp="1"/>
          </p:cNvSpPr>
          <p:nvPr>
            <p:ph idx="1"/>
          </p:nvPr>
        </p:nvSpPr>
        <p:spPr>
          <a:xfrm>
            <a:off x="2287868" y="1243173"/>
            <a:ext cx="7102711" cy="4764064"/>
          </a:xfrm>
        </p:spPr>
        <p:txBody>
          <a:bodyPr>
            <a:normAutofit/>
          </a:bodyPr>
          <a:lstStyle/>
          <a:p>
            <a:r>
              <a:rPr lang="en-GB" sz="2800" dirty="0">
                <a:solidFill>
                  <a:schemeClr val="tx1"/>
                </a:solidFill>
                <a:latin typeface="Calibri" panose="020F0502020204030204" pitchFamily="34" charset="0"/>
                <a:cs typeface="Calibri" panose="020F0502020204030204" pitchFamily="34" charset="0"/>
              </a:rPr>
              <a:t>Use plain, clear language</a:t>
            </a:r>
          </a:p>
          <a:p>
            <a:r>
              <a:rPr lang="en-GB" sz="2800" dirty="0">
                <a:solidFill>
                  <a:schemeClr val="tx1"/>
                </a:solidFill>
                <a:latin typeface="Calibri" panose="020F0502020204030204" pitchFamily="34" charset="0"/>
                <a:cs typeface="Calibri" panose="020F0502020204030204" pitchFamily="34" charset="0"/>
              </a:rPr>
              <a:t>Avoid euphemisms</a:t>
            </a:r>
          </a:p>
          <a:p>
            <a:r>
              <a:rPr lang="en-GB" sz="2800" dirty="0">
                <a:solidFill>
                  <a:schemeClr val="tx1"/>
                </a:solidFill>
                <a:latin typeface="Calibri" panose="020F0502020204030204" pitchFamily="34" charset="0"/>
                <a:cs typeface="Calibri" panose="020F0502020204030204" pitchFamily="34" charset="0"/>
              </a:rPr>
              <a:t>Be honest and factual </a:t>
            </a:r>
          </a:p>
          <a:p>
            <a:r>
              <a:rPr lang="en-GB" sz="2800" dirty="0">
                <a:solidFill>
                  <a:schemeClr val="tx1"/>
                </a:solidFill>
                <a:latin typeface="Calibri" panose="020F0502020204030204" pitchFamily="34" charset="0"/>
                <a:cs typeface="Calibri" panose="020F0502020204030204" pitchFamily="34" charset="0"/>
              </a:rPr>
              <a:t>Apply the Goldilocks' Principle</a:t>
            </a:r>
          </a:p>
          <a:p>
            <a:r>
              <a:rPr lang="en-GB" sz="2800" dirty="0">
                <a:solidFill>
                  <a:schemeClr val="tx1"/>
                </a:solidFill>
                <a:latin typeface="Calibri" panose="020F0502020204030204" pitchFamily="34" charset="0"/>
                <a:cs typeface="Calibri" panose="020F0502020204030204" pitchFamily="34" charset="0"/>
              </a:rPr>
              <a:t>Reassure them that their feelings are normal</a:t>
            </a:r>
          </a:p>
          <a:p>
            <a:r>
              <a:rPr lang="en-GB" sz="2800" dirty="0">
                <a:solidFill>
                  <a:schemeClr val="tx1"/>
                </a:solidFill>
                <a:latin typeface="Calibri" panose="020F0502020204030204" pitchFamily="34" charset="0"/>
                <a:cs typeface="Calibri" panose="020F0502020204030204" pitchFamily="34" charset="0"/>
              </a:rPr>
              <a:t>Don’t try to cheer up and fix</a:t>
            </a:r>
          </a:p>
          <a:p>
            <a:r>
              <a:rPr lang="en-GB" sz="2800" dirty="0">
                <a:solidFill>
                  <a:schemeClr val="tx1"/>
                </a:solidFill>
                <a:latin typeface="Calibri" panose="020F0502020204030204" pitchFamily="34" charset="0"/>
                <a:cs typeface="Calibri" panose="020F0502020204030204" pitchFamily="34" charset="0"/>
              </a:rPr>
              <a:t>Be prepared to have to repeat as they check things out – lots! </a:t>
            </a:r>
          </a:p>
        </p:txBody>
      </p:sp>
      <p:pic>
        <p:nvPicPr>
          <p:cNvPr id="5" name="Picture 4">
            <a:extLst>
              <a:ext uri="{FF2B5EF4-FFF2-40B4-BE49-F238E27FC236}">
                <a16:creationId xmlns:a16="http://schemas.microsoft.com/office/drawing/2014/main" id="{120B2774-CD44-48B9-B5F4-B9013A0A1E7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98285" y="5329917"/>
            <a:ext cx="1012024" cy="1012024"/>
          </a:xfrm>
          <a:prstGeom prst="rect">
            <a:avLst/>
          </a:prstGeom>
        </p:spPr>
      </p:pic>
      <p:pic>
        <p:nvPicPr>
          <p:cNvPr id="6" name="Picture 5">
            <a:hlinkClick r:id="rId7"/>
            <a:extLst>
              <a:ext uri="{FF2B5EF4-FFF2-40B4-BE49-F238E27FC236}">
                <a16:creationId xmlns:a16="http://schemas.microsoft.com/office/drawing/2014/main" id="{6D7D1AD0-6623-41FA-9363-41CC28BC3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5777" y="5076444"/>
            <a:ext cx="2857500" cy="1600200"/>
          </a:xfrm>
          <a:prstGeom prst="rect">
            <a:avLst/>
          </a:prstGeom>
        </p:spPr>
      </p:pic>
      <p:pic>
        <p:nvPicPr>
          <p:cNvPr id="8" name="Recorded Sound">
            <a:hlinkClick r:id="" action="ppaction://media"/>
            <a:extLst>
              <a:ext uri="{FF2B5EF4-FFF2-40B4-BE49-F238E27FC236}">
                <a16:creationId xmlns:a16="http://schemas.microsoft.com/office/drawing/2014/main" id="{AAB43FAE-9C5B-40E9-814C-6BA4C8BE8C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44473" y="2174766"/>
            <a:ext cx="406400" cy="406400"/>
          </a:xfrm>
          <a:prstGeom prst="rect">
            <a:avLst/>
          </a:prstGeom>
        </p:spPr>
      </p:pic>
    </p:spTree>
    <p:extLst>
      <p:ext uri="{BB962C8B-B14F-4D97-AF65-F5344CB8AC3E}">
        <p14:creationId xmlns:p14="http://schemas.microsoft.com/office/powerpoint/2010/main" val="159740728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7891-D413-4DA4-A39F-26650AEDAFCD}"/>
              </a:ext>
            </a:extLst>
          </p:cNvPr>
          <p:cNvSpPr>
            <a:spLocks noGrp="1"/>
          </p:cNvSpPr>
          <p:nvPr>
            <p:ph type="title"/>
          </p:nvPr>
        </p:nvSpPr>
        <p:spPr>
          <a:xfrm>
            <a:off x="1803400" y="444500"/>
            <a:ext cx="9910505" cy="1485900"/>
          </a:xfrm>
        </p:spPr>
        <p:txBody>
          <a:bodyPr>
            <a:normAutofit/>
          </a:bodyPr>
          <a:lstStyle/>
          <a:p>
            <a:pPr algn="ctr"/>
            <a:r>
              <a:rPr lang="en-GB" b="1" dirty="0">
                <a:latin typeface="Calibri" panose="020F0502020204030204" pitchFamily="34" charset="0"/>
                <a:cs typeface="Calibri" panose="020F0502020204030204" pitchFamily="34" charset="0"/>
              </a:rPr>
              <a:t>When words fail: </a:t>
            </a:r>
            <a:r>
              <a:rPr lang="en-GB" dirty="0">
                <a:latin typeface="Calibri" panose="020F0502020204030204" pitchFamily="34" charset="0"/>
                <a:cs typeface="Calibri" panose="020F0502020204030204" pitchFamily="34" charset="0"/>
              </a:rPr>
              <a:t>What language to use</a:t>
            </a:r>
          </a:p>
        </p:txBody>
      </p:sp>
      <p:sp>
        <p:nvSpPr>
          <p:cNvPr id="18" name="Rectangle 15">
            <a:extLst>
              <a:ext uri="{FF2B5EF4-FFF2-40B4-BE49-F238E27FC236}">
                <a16:creationId xmlns:a16="http://schemas.microsoft.com/office/drawing/2014/main" id="{1F4C3E1F-F848-429E-A6D6-86E45FBD3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6FD94B5-7B29-48E5-99FE-CDE907EE673A}"/>
              </a:ext>
            </a:extLst>
          </p:cNvPr>
          <p:cNvSpPr>
            <a:spLocks noGrp="1"/>
          </p:cNvSpPr>
          <p:nvPr>
            <p:ph idx="1"/>
          </p:nvPr>
        </p:nvSpPr>
        <p:spPr>
          <a:xfrm>
            <a:off x="6414049" y="1770912"/>
            <a:ext cx="5471886" cy="4342809"/>
          </a:xfrm>
        </p:spPr>
        <p:txBody>
          <a:bodyPr>
            <a:normAutofit/>
          </a:bodyPr>
          <a:lstStyle/>
          <a:p>
            <a:pPr marL="0" indent="0">
              <a:buNone/>
            </a:pPr>
            <a:r>
              <a:rPr lang="en-GB" sz="2400" dirty="0">
                <a:latin typeface="Calibri" panose="020F0502020204030204" pitchFamily="34" charset="0"/>
                <a:cs typeface="Calibri" panose="020F0502020204030204" pitchFamily="34" charset="0"/>
              </a:rPr>
              <a:t>Here are some useful phrases when stuck for words:</a:t>
            </a:r>
          </a:p>
          <a:p>
            <a:pPr>
              <a:buFontTx/>
              <a:buChar char="-"/>
            </a:pPr>
            <a:r>
              <a:rPr lang="en-GB" sz="2400" i="1" dirty="0">
                <a:latin typeface="Calibri" panose="020F0502020204030204" pitchFamily="34" charset="0"/>
                <a:cs typeface="Calibri" panose="020F0502020204030204" pitchFamily="34" charset="0"/>
              </a:rPr>
              <a:t>“I’m sorry to hear that. That must be really difficult.”</a:t>
            </a:r>
          </a:p>
          <a:p>
            <a:pPr>
              <a:buFontTx/>
              <a:buChar char="-"/>
            </a:pPr>
            <a:r>
              <a:rPr lang="en-GB" sz="2400" i="1" dirty="0">
                <a:latin typeface="Calibri" panose="020F0502020204030204" pitchFamily="34" charset="0"/>
                <a:cs typeface="Calibri" panose="020F0502020204030204" pitchFamily="34" charset="0"/>
              </a:rPr>
              <a:t>“I honestly don’t know. I am just as confused as you.”</a:t>
            </a:r>
          </a:p>
          <a:p>
            <a:pPr marL="0" indent="0">
              <a:buNone/>
            </a:pPr>
            <a:r>
              <a:rPr lang="en-GB" sz="2400" dirty="0">
                <a:latin typeface="Calibri" panose="020F0502020204030204" pitchFamily="34" charset="0"/>
                <a:cs typeface="Calibri" panose="020F0502020204030204" pitchFamily="34" charset="0"/>
              </a:rPr>
              <a:t>Or try </a:t>
            </a:r>
            <a:r>
              <a:rPr lang="en-GB" sz="2400">
                <a:latin typeface="Calibri" panose="020F0502020204030204" pitchFamily="34" charset="0"/>
                <a:cs typeface="Calibri" panose="020F0502020204030204" pitchFamily="34" charset="0"/>
              </a:rPr>
              <a:t>the ‘wondering aloud’ </a:t>
            </a:r>
            <a:r>
              <a:rPr lang="en-GB" sz="2400" dirty="0">
                <a:latin typeface="Calibri" panose="020F0502020204030204" pitchFamily="34" charset="0"/>
                <a:cs typeface="Calibri" panose="020F0502020204030204" pitchFamily="34" charset="0"/>
              </a:rPr>
              <a:t>technique:</a:t>
            </a:r>
          </a:p>
          <a:p>
            <a:pPr marL="0" indent="0">
              <a:buNone/>
            </a:pPr>
            <a:r>
              <a:rPr lang="en-GB" sz="2400" i="1" dirty="0">
                <a:latin typeface="Calibri" panose="020F0502020204030204" pitchFamily="34" charset="0"/>
                <a:cs typeface="Calibri" panose="020F0502020204030204" pitchFamily="34" charset="0"/>
              </a:rPr>
              <a:t>- “I noticed that you seem angry…I wonder if...you are sad/worried about…”</a:t>
            </a:r>
          </a:p>
          <a:p>
            <a:pPr marL="0" indent="0">
              <a:buNone/>
            </a:pPr>
            <a:endParaRPr lang="en-GB" sz="2400" i="1" dirty="0">
              <a:latin typeface="Calibri" panose="020F0502020204030204" pitchFamily="34" charset="0"/>
              <a:cs typeface="Calibri" panose="020F0502020204030204" pitchFamily="34" charset="0"/>
            </a:endParaRPr>
          </a:p>
          <a:p>
            <a:pPr>
              <a:buFontTx/>
              <a:buChar char="-"/>
            </a:pPr>
            <a:endParaRPr lang="en-GB" sz="1900" i="1" dirty="0">
              <a:latin typeface="Calibri" panose="020F0502020204030204" pitchFamily="34" charset="0"/>
              <a:cs typeface="Calibri" panose="020F0502020204030204" pitchFamily="34" charset="0"/>
            </a:endParaRPr>
          </a:p>
          <a:p>
            <a:pPr>
              <a:buFontTx/>
              <a:buChar char="-"/>
            </a:pPr>
            <a:endParaRPr lang="en-GB" sz="1900" i="1" dirty="0">
              <a:latin typeface="Calibri" panose="020F0502020204030204" pitchFamily="34" charset="0"/>
              <a:cs typeface="Calibri" panose="020F0502020204030204" pitchFamily="34" charset="0"/>
            </a:endParaRPr>
          </a:p>
          <a:p>
            <a:pPr marL="0" indent="0">
              <a:buNone/>
            </a:pPr>
            <a:endParaRPr lang="en-GB" sz="1900" dirty="0">
              <a:latin typeface="Calibri" panose="020F0502020204030204" pitchFamily="34" charset="0"/>
              <a:cs typeface="Calibri" panose="020F0502020204030204" pitchFamily="34" charset="0"/>
            </a:endParaRPr>
          </a:p>
          <a:p>
            <a:pPr marL="0" indent="0">
              <a:buNone/>
            </a:pPr>
            <a:endParaRPr lang="en-GB" sz="1900" dirty="0"/>
          </a:p>
        </p:txBody>
      </p:sp>
      <p:pic>
        <p:nvPicPr>
          <p:cNvPr id="5" name="Picture 4">
            <a:extLst>
              <a:ext uri="{FF2B5EF4-FFF2-40B4-BE49-F238E27FC236}">
                <a16:creationId xmlns:a16="http://schemas.microsoft.com/office/drawing/2014/main" id="{81BD5EFB-EE59-4C48-85A4-FB247D8C288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97411" y="5558937"/>
            <a:ext cx="1188823" cy="1109568"/>
          </a:xfrm>
          <a:prstGeom prst="rect">
            <a:avLst/>
          </a:prstGeom>
        </p:spPr>
      </p:pic>
      <p:pic>
        <p:nvPicPr>
          <p:cNvPr id="7" name="Picture 6" descr="A close up of a logo&#10;&#10;Description automatically generated">
            <a:extLst>
              <a:ext uri="{FF2B5EF4-FFF2-40B4-BE49-F238E27FC236}">
                <a16:creationId xmlns:a16="http://schemas.microsoft.com/office/drawing/2014/main" id="{CEEA9A2F-8568-4FE7-BC67-164CB5AC8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32" y="1770912"/>
            <a:ext cx="5429250" cy="4076700"/>
          </a:xfrm>
          <a:prstGeom prst="rect">
            <a:avLst/>
          </a:prstGeom>
        </p:spPr>
      </p:pic>
      <p:pic>
        <p:nvPicPr>
          <p:cNvPr id="6" name="Recorded Sound">
            <a:hlinkClick r:id="" action="ppaction://media"/>
            <a:extLst>
              <a:ext uri="{FF2B5EF4-FFF2-40B4-BE49-F238E27FC236}">
                <a16:creationId xmlns:a16="http://schemas.microsoft.com/office/drawing/2014/main" id="{3B0B516B-0C3F-465B-B2F4-1EDEE90143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23814307"/>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83F5C-6AA8-48EA-8D80-8E327DB176EA}"/>
              </a:ext>
            </a:extLst>
          </p:cNvPr>
          <p:cNvSpPr>
            <a:spLocks noGrp="1"/>
          </p:cNvSpPr>
          <p:nvPr>
            <p:ph type="title"/>
          </p:nvPr>
        </p:nvSpPr>
        <p:spPr>
          <a:xfrm>
            <a:off x="3363864" y="444500"/>
            <a:ext cx="7705164" cy="1485900"/>
          </a:xfrm>
        </p:spPr>
        <p:txBody>
          <a:bodyPr>
            <a:normAutofit/>
          </a:bodyPr>
          <a:lstStyle/>
          <a:p>
            <a:r>
              <a:rPr lang="en-GB" b="1" dirty="0">
                <a:latin typeface="Calibri" panose="020F0502020204030204" pitchFamily="34" charset="0"/>
                <a:cs typeface="Calibri" panose="020F0502020204030204" pitchFamily="34" charset="0"/>
              </a:rPr>
              <a:t>Ten top tips</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70DE79B-3658-4775-B754-9F4820D35211}"/>
              </a:ext>
            </a:extLst>
          </p:cNvPr>
          <p:cNvSpPr>
            <a:spLocks noGrp="1"/>
          </p:cNvSpPr>
          <p:nvPr>
            <p:ph idx="1"/>
          </p:nvPr>
        </p:nvSpPr>
        <p:spPr>
          <a:xfrm>
            <a:off x="3363863" y="1638300"/>
            <a:ext cx="8024617" cy="4775200"/>
          </a:xfrm>
        </p:spPr>
        <p:txBody>
          <a:bodyPr>
            <a:normAutofit lnSpcReduction="10000"/>
          </a:bodyPr>
          <a:lstStyle/>
          <a:p>
            <a:pPr marL="457200" lvl="0" indent="-457200">
              <a:buFont typeface="+mj-lt"/>
              <a:buAutoNum type="arabicPeriod"/>
            </a:pPr>
            <a:r>
              <a:rPr lang="en-GB" dirty="0">
                <a:latin typeface="Calibri" panose="020F0502020204030204" pitchFamily="34" charset="0"/>
                <a:cs typeface="Calibri" panose="020F0502020204030204" pitchFamily="34" charset="0"/>
              </a:rPr>
              <a:t>Rather than asking a closed question such as ‘Are you okay?’ Ask…</a:t>
            </a:r>
            <a:r>
              <a:rPr lang="en-GB" i="1" dirty="0">
                <a:latin typeface="Calibri" panose="020F0502020204030204" pitchFamily="34" charset="0"/>
                <a:cs typeface="Calibri" panose="020F0502020204030204" pitchFamily="34" charset="0"/>
              </a:rPr>
              <a:t>’How are you?’</a:t>
            </a:r>
          </a:p>
          <a:p>
            <a:pPr marL="457200" lvl="0" indent="-457200">
              <a:buFont typeface="+mj-lt"/>
              <a:buAutoNum type="arabicPeriod"/>
            </a:pPr>
            <a:r>
              <a:rPr lang="en-GB" dirty="0">
                <a:latin typeface="Calibri" panose="020F0502020204030204" pitchFamily="34" charset="0"/>
                <a:cs typeface="Calibri" panose="020F0502020204030204" pitchFamily="34" charset="0"/>
              </a:rPr>
              <a:t>Be prepared to listen – if you ask, then you have to be ready to hear </a:t>
            </a:r>
            <a:endParaRPr lang="en-US" dirty="0">
              <a:latin typeface="Calibri" panose="020F0502020204030204" pitchFamily="34" charset="0"/>
              <a:cs typeface="Calibri" panose="020F0502020204030204" pitchFamily="34" charset="0"/>
            </a:endParaRPr>
          </a:p>
          <a:p>
            <a:pPr marL="457200" lvl="0" indent="-457200">
              <a:buFont typeface="+mj-lt"/>
              <a:buAutoNum type="arabicPeriod"/>
            </a:pPr>
            <a:r>
              <a:rPr lang="en-US" dirty="0">
                <a:latin typeface="Calibri" panose="020F0502020204030204" pitchFamily="34" charset="0"/>
                <a:cs typeface="Calibri" panose="020F0502020204030204" pitchFamily="34" charset="0"/>
              </a:rPr>
              <a:t>Don’t brush questions aside – let them guide you</a:t>
            </a:r>
          </a:p>
          <a:p>
            <a:pPr marL="457200" lvl="0" indent="-457200">
              <a:buFont typeface="+mj-lt"/>
              <a:buAutoNum type="arabicPeriod"/>
            </a:pPr>
            <a:r>
              <a:rPr lang="en-US" dirty="0">
                <a:latin typeface="Calibri" panose="020F0502020204030204" pitchFamily="34" charset="0"/>
                <a:cs typeface="Calibri" panose="020F0502020204030204" pitchFamily="34" charset="0"/>
              </a:rPr>
              <a:t>Avoid being shocked by blunt enquiry and seemingly trivial comments</a:t>
            </a:r>
          </a:p>
          <a:p>
            <a:pPr marL="457200" lvl="0" indent="-457200">
              <a:buFont typeface="+mj-lt"/>
              <a:buAutoNum type="arabicPeriod"/>
            </a:pPr>
            <a:r>
              <a:rPr lang="en-GB" dirty="0">
                <a:latin typeface="Calibri" panose="020F0502020204030204" pitchFamily="34" charset="0"/>
                <a:cs typeface="Calibri" panose="020F0502020204030204" pitchFamily="34" charset="0"/>
              </a:rPr>
              <a:t>Don’t underestimate anyone’s response – there should be no hierarchy of grief</a:t>
            </a:r>
          </a:p>
          <a:p>
            <a:pPr marL="457200" lvl="0" indent="-457200">
              <a:buFont typeface="+mj-lt"/>
              <a:buAutoNum type="arabicPeriod"/>
            </a:pPr>
            <a:r>
              <a:rPr lang="en-GB" dirty="0">
                <a:latin typeface="Calibri" panose="020F0502020204030204" pitchFamily="34" charset="0"/>
                <a:cs typeface="Calibri" panose="020F0502020204030204" pitchFamily="34" charset="0"/>
              </a:rPr>
              <a:t>It’s okay to cry – it shows that this is a normal grief reaction</a:t>
            </a:r>
          </a:p>
          <a:p>
            <a:pPr marL="457200" lvl="0" indent="-457200">
              <a:buFont typeface="+mj-lt"/>
              <a:buAutoNum type="arabicPeriod"/>
            </a:pPr>
            <a:r>
              <a:rPr lang="en-GB" dirty="0">
                <a:latin typeface="Calibri" panose="020F0502020204030204" pitchFamily="34" charset="0"/>
                <a:cs typeface="Calibri" panose="020F0502020204030204" pitchFamily="34" charset="0"/>
              </a:rPr>
              <a:t>Don’t be frightened to say you don’t know or don’t have an answer</a:t>
            </a:r>
          </a:p>
          <a:p>
            <a:pPr marL="457200" indent="-457200">
              <a:buFont typeface="+mj-lt"/>
              <a:buAutoNum type="arabicPeriod"/>
            </a:pPr>
            <a:r>
              <a:rPr lang="en-GB" dirty="0">
                <a:latin typeface="Calibri" panose="020F0502020204030204" pitchFamily="34" charset="0"/>
                <a:cs typeface="Calibri" panose="020F0502020204030204" pitchFamily="34" charset="0"/>
              </a:rPr>
              <a:t>Have a script ready and prepare for tricky questions</a:t>
            </a:r>
          </a:p>
          <a:p>
            <a:pPr marL="457200" lvl="0" indent="-457200">
              <a:buFont typeface="+mj-lt"/>
              <a:buAutoNum type="arabicPeriod"/>
            </a:pPr>
            <a:r>
              <a:rPr lang="en-GB" dirty="0">
                <a:latin typeface="Calibri" panose="020F0502020204030204" pitchFamily="34" charset="0"/>
                <a:cs typeface="Calibri" panose="020F0502020204030204" pitchFamily="34" charset="0"/>
              </a:rPr>
              <a:t>Seek supervision – be sure to debrief with a colleague </a:t>
            </a:r>
          </a:p>
          <a:p>
            <a:pPr marL="457200" lvl="0" indent="-457200">
              <a:buFont typeface="+mj-lt"/>
              <a:buAutoNum type="arabicPeriod"/>
            </a:pPr>
            <a:r>
              <a:rPr lang="en-GB" dirty="0">
                <a:latin typeface="Calibri" panose="020F0502020204030204" pitchFamily="34" charset="0"/>
                <a:cs typeface="Calibri" panose="020F0502020204030204" pitchFamily="34" charset="0"/>
              </a:rPr>
              <a:t>Know when to signpost and refer on</a:t>
            </a:r>
          </a:p>
          <a:p>
            <a:pPr marL="457200" lvl="0" indent="-457200">
              <a:buFont typeface="+mj-lt"/>
              <a:buAutoNum type="arabicPeriod"/>
            </a:pPr>
            <a:endParaRPr lang="en-US" dirty="0"/>
          </a:p>
          <a:p>
            <a:endParaRPr lang="en-US" dirty="0"/>
          </a:p>
          <a:p>
            <a:endParaRPr lang="en-US" dirty="0"/>
          </a:p>
          <a:p>
            <a:pPr lvl="0"/>
            <a:endParaRPr lang="en-US" dirty="0">
              <a:latin typeface="Calibri" panose="020F0502020204030204" pitchFamily="34" charset="0"/>
              <a:cs typeface="Calibri" panose="020F0502020204030204" pitchFamily="34" charset="0"/>
            </a:endParaRPr>
          </a:p>
          <a:p>
            <a:pPr lvl="0"/>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240CFC5-55DE-4EEC-8748-8607BECFF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325" y="4927601"/>
            <a:ext cx="1035577" cy="1035577"/>
          </a:xfrm>
          <a:prstGeom prst="rect">
            <a:avLst/>
          </a:prstGeom>
        </p:spPr>
      </p:pic>
      <p:pic>
        <p:nvPicPr>
          <p:cNvPr id="5" name="'Recorded Sound">
            <a:hlinkClick r:id="" action="ppaction://media"/>
            <a:extLst>
              <a:ext uri="{FF2B5EF4-FFF2-40B4-BE49-F238E27FC236}">
                <a16:creationId xmlns:a16="http://schemas.microsoft.com/office/drawing/2014/main" id="{DE06E78C-614C-4EA8-963A-E0FC9831C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0069" y="615950"/>
            <a:ext cx="406400" cy="406400"/>
          </a:xfrm>
          <a:prstGeom prst="rect">
            <a:avLst/>
          </a:prstGeom>
        </p:spPr>
      </p:pic>
    </p:spTree>
    <p:extLst>
      <p:ext uri="{BB962C8B-B14F-4D97-AF65-F5344CB8AC3E}">
        <p14:creationId xmlns:p14="http://schemas.microsoft.com/office/powerpoint/2010/main" val="3679360029"/>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E99CC-CF02-40EC-96B6-C3ED194437FB}"/>
              </a:ext>
            </a:extLst>
          </p:cNvPr>
          <p:cNvSpPr>
            <a:spLocks noGrp="1"/>
          </p:cNvSpPr>
          <p:nvPr>
            <p:ph type="title"/>
          </p:nvPr>
        </p:nvSpPr>
        <p:spPr>
          <a:xfrm>
            <a:off x="1371600" y="583058"/>
            <a:ext cx="9601200" cy="1485900"/>
          </a:xfrm>
        </p:spPr>
        <p:txBody>
          <a:bodyPr/>
          <a:lstStyle/>
          <a:p>
            <a:r>
              <a:rPr lang="en-GB" b="1" dirty="0">
                <a:latin typeface="Calibri" panose="020F0502020204030204" pitchFamily="34" charset="0"/>
                <a:cs typeface="Calibri" panose="020F0502020204030204" pitchFamily="34" charset="0"/>
              </a:rPr>
              <a:t>Moving forwards</a:t>
            </a:r>
            <a:endParaRPr lang="en-GB" dirty="0"/>
          </a:p>
        </p:txBody>
      </p:sp>
      <p:sp>
        <p:nvSpPr>
          <p:cNvPr id="3" name="Content Placeholder 2">
            <a:extLst>
              <a:ext uri="{FF2B5EF4-FFF2-40B4-BE49-F238E27FC236}">
                <a16:creationId xmlns:a16="http://schemas.microsoft.com/office/drawing/2014/main" id="{EDE0AE0C-1A1C-4A9E-AE3F-C23CDB3BF616}"/>
              </a:ext>
            </a:extLst>
          </p:cNvPr>
          <p:cNvSpPr>
            <a:spLocks noGrp="1"/>
          </p:cNvSpPr>
          <p:nvPr>
            <p:ph idx="1"/>
          </p:nvPr>
        </p:nvSpPr>
        <p:spPr>
          <a:xfrm>
            <a:off x="1371600" y="1761423"/>
            <a:ext cx="9601200" cy="4742119"/>
          </a:xfrm>
        </p:spPr>
        <p:txBody>
          <a:bodyPr>
            <a:normAutofit fontScale="92500" lnSpcReduction="10000"/>
          </a:bodyPr>
          <a:lstStyle/>
          <a:p>
            <a:pPr marL="0" indent="0">
              <a:buNone/>
            </a:pPr>
            <a:r>
              <a:rPr lang="en-GB" sz="2400" b="1" dirty="0">
                <a:latin typeface="Calibri" panose="020F0502020204030204" pitchFamily="34" charset="0"/>
                <a:cs typeface="Calibri" panose="020F0502020204030204" pitchFamily="34" charset="0"/>
              </a:rPr>
              <a:t>Things to consider as schools, settings </a:t>
            </a:r>
          </a:p>
          <a:p>
            <a:pPr marL="0" indent="0">
              <a:buNone/>
            </a:pPr>
            <a:r>
              <a:rPr lang="en-GB" sz="2400" b="1" dirty="0">
                <a:latin typeface="Calibri" panose="020F0502020204030204" pitchFamily="34" charset="0"/>
                <a:cs typeface="Calibri" panose="020F0502020204030204" pitchFamily="34" charset="0"/>
              </a:rPr>
              <a:t>and workplaces reopen: </a:t>
            </a:r>
          </a:p>
          <a:p>
            <a:pPr marL="0" indent="0">
              <a:buNone/>
            </a:pPr>
            <a:endParaRPr lang="en-GB" sz="2400" b="1"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Assess the damage</a:t>
            </a:r>
          </a:p>
          <a:p>
            <a:r>
              <a:rPr lang="en-GB" sz="2400" dirty="0">
                <a:latin typeface="Calibri" panose="020F0502020204030204" pitchFamily="34" charset="0"/>
                <a:cs typeface="Calibri" panose="020F0502020204030204" pitchFamily="34" charset="0"/>
              </a:rPr>
              <a:t>Share information – staff need to know if a student or member of staff has experienced a bereavement</a:t>
            </a:r>
          </a:p>
          <a:p>
            <a:r>
              <a:rPr lang="en-GB" sz="2400" dirty="0">
                <a:latin typeface="Calibri" panose="020F0502020204030204" pitchFamily="34" charset="0"/>
                <a:cs typeface="Calibri" panose="020F0502020204030204" pitchFamily="34" charset="0"/>
              </a:rPr>
              <a:t>Liaise with families – find out what would be helpful </a:t>
            </a:r>
          </a:p>
          <a:p>
            <a:r>
              <a:rPr lang="en-GB" sz="2400" dirty="0">
                <a:latin typeface="Calibri" panose="020F0502020204030204" pitchFamily="34" charset="0"/>
                <a:cs typeface="Calibri" panose="020F0502020204030204" pitchFamily="34" charset="0"/>
              </a:rPr>
              <a:t>Pause – allow some time for collective grief and ways to connect </a:t>
            </a:r>
          </a:p>
          <a:p>
            <a:r>
              <a:rPr lang="en-GB" sz="2400" dirty="0">
                <a:latin typeface="Calibri" panose="020F0502020204030204" pitchFamily="34" charset="0"/>
                <a:cs typeface="Calibri" panose="020F0502020204030204" pitchFamily="34" charset="0"/>
              </a:rPr>
              <a:t>Build relationships</a:t>
            </a:r>
          </a:p>
          <a:p>
            <a:r>
              <a:rPr lang="en-GB" sz="2400" dirty="0">
                <a:latin typeface="Calibri" panose="020F0502020204030204" pitchFamily="34" charset="0"/>
                <a:cs typeface="Calibri" panose="020F0502020204030204" pitchFamily="34" charset="0"/>
              </a:rPr>
              <a:t>Agree ways to acknowledge and remember what has occurred </a:t>
            </a:r>
          </a:p>
          <a:p>
            <a:r>
              <a:rPr lang="en-GB" sz="2400" dirty="0">
                <a:latin typeface="Calibri" panose="020F0502020204030204" pitchFamily="34" charset="0"/>
                <a:cs typeface="Calibri" panose="020F0502020204030204" pitchFamily="34" charset="0"/>
              </a:rPr>
              <a:t>Make space for creative expression</a:t>
            </a:r>
          </a:p>
          <a:p>
            <a:endParaRPr lang="en-GB" sz="2400" dirty="0">
              <a:latin typeface="Calibri" panose="020F0502020204030204" pitchFamily="34" charset="0"/>
              <a:cs typeface="Calibri" panose="020F0502020204030204" pitchFamily="34" charset="0"/>
            </a:endParaRPr>
          </a:p>
        </p:txBody>
      </p:sp>
      <p:pic>
        <p:nvPicPr>
          <p:cNvPr id="7" name="Picture 6" descr="A group of people walking through a cloudy sky&#10;&#10;Description automatically generated">
            <a:extLst>
              <a:ext uri="{FF2B5EF4-FFF2-40B4-BE49-F238E27FC236}">
                <a16:creationId xmlns:a16="http://schemas.microsoft.com/office/drawing/2014/main" id="{42EE4A23-5BAB-4957-A755-20E04BC7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342" y="354458"/>
            <a:ext cx="4667250" cy="2686050"/>
          </a:xfrm>
          <a:prstGeom prst="rect">
            <a:avLst/>
          </a:prstGeom>
        </p:spPr>
      </p:pic>
      <p:pic>
        <p:nvPicPr>
          <p:cNvPr id="5" name="Recorded Sound">
            <a:hlinkClick r:id="" action="ppaction://media"/>
            <a:extLst>
              <a:ext uri="{FF2B5EF4-FFF2-40B4-BE49-F238E27FC236}">
                <a16:creationId xmlns:a16="http://schemas.microsoft.com/office/drawing/2014/main" id="{0AFE671B-6866-46B9-A296-355BF1D75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2668267"/>
            <a:ext cx="406400" cy="406400"/>
          </a:xfrm>
          <a:prstGeom prst="rect">
            <a:avLst/>
          </a:prstGeom>
        </p:spPr>
      </p:pic>
    </p:spTree>
    <p:extLst>
      <p:ext uri="{BB962C8B-B14F-4D97-AF65-F5344CB8AC3E}">
        <p14:creationId xmlns:p14="http://schemas.microsoft.com/office/powerpoint/2010/main" val="276023120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CC5AD53-8870-49F7-9301-5A9948EE5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2" name="Freeform 6">
              <a:extLst>
                <a:ext uri="{FF2B5EF4-FFF2-40B4-BE49-F238E27FC236}">
                  <a16:creationId xmlns:a16="http://schemas.microsoft.com/office/drawing/2014/main" id="{67A511A1-A3EF-4843-B2F8-01721646C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3" name="Freeform 6">
              <a:extLst>
                <a:ext uri="{FF2B5EF4-FFF2-40B4-BE49-F238E27FC236}">
                  <a16:creationId xmlns:a16="http://schemas.microsoft.com/office/drawing/2014/main" id="{90F9696B-6488-4D11-A7F2-D7D656A06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5" name="Rectangle 34">
            <a:extLst>
              <a:ext uri="{FF2B5EF4-FFF2-40B4-BE49-F238E27FC236}">
                <a16:creationId xmlns:a16="http://schemas.microsoft.com/office/drawing/2014/main" id="{E66A305C-77FF-48A3-926C-973D08234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46614-F745-4E84-88E9-45928021E01D}"/>
              </a:ext>
            </a:extLst>
          </p:cNvPr>
          <p:cNvSpPr>
            <a:spLocks noGrp="1"/>
          </p:cNvSpPr>
          <p:nvPr>
            <p:ph type="title"/>
          </p:nvPr>
        </p:nvSpPr>
        <p:spPr>
          <a:xfrm>
            <a:off x="5199225" y="4801707"/>
            <a:ext cx="6638806" cy="1292433"/>
          </a:xfrm>
        </p:spPr>
        <p:txBody>
          <a:bodyPr vert="horz" lIns="91440" tIns="45720" rIns="91440" bIns="45720" rtlCol="0" anchor="ctr">
            <a:normAutofit/>
          </a:bodyPr>
          <a:lstStyle/>
          <a:p>
            <a:r>
              <a:rPr lang="en-US" b="1" cap="all" dirty="0"/>
              <a:t>Remembering whilst Still restoring hope</a:t>
            </a:r>
          </a:p>
        </p:txBody>
      </p:sp>
      <p:pic>
        <p:nvPicPr>
          <p:cNvPr id="4" name="Picture 3" descr="A person posing for the camera&#10;&#10;Description automatically generated">
            <a:extLst>
              <a:ext uri="{FF2B5EF4-FFF2-40B4-BE49-F238E27FC236}">
                <a16:creationId xmlns:a16="http://schemas.microsoft.com/office/drawing/2014/main" id="{14F3457A-94BB-48CA-9753-CE376AF14CA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0" y="1"/>
            <a:ext cx="4848284" cy="4359438"/>
          </a:xfrm>
          <a:prstGeom prst="rect">
            <a:avLst/>
          </a:prstGeom>
        </p:spPr>
      </p:pic>
      <p:pic>
        <p:nvPicPr>
          <p:cNvPr id="6" name="Picture 5" descr="A group of lawn chairs sitting on top of a table&#10;&#10;Description automatically generated">
            <a:extLst>
              <a:ext uri="{FF2B5EF4-FFF2-40B4-BE49-F238E27FC236}">
                <a16:creationId xmlns:a16="http://schemas.microsoft.com/office/drawing/2014/main" id="{E4C7B5D4-D262-446F-9607-D20297166EF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r="-1"/>
          <a:stretch/>
        </p:blipFill>
        <p:spPr>
          <a:xfrm>
            <a:off x="4972050" y="-1"/>
            <a:ext cx="7216902" cy="4359440"/>
          </a:xfrm>
          <a:prstGeom prst="rect">
            <a:avLst/>
          </a:prstGeom>
        </p:spPr>
      </p:pic>
      <p:pic>
        <p:nvPicPr>
          <p:cNvPr id="7" name="Picture 6" descr="A large white building&#10;&#10;Description automatically generated">
            <a:extLst>
              <a:ext uri="{FF2B5EF4-FFF2-40B4-BE49-F238E27FC236}">
                <a16:creationId xmlns:a16="http://schemas.microsoft.com/office/drawing/2014/main" id="{F990AC51-0717-4C92-B68B-3C1A5064D19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0" y="4472610"/>
            <a:ext cx="4848284" cy="2385390"/>
          </a:xfrm>
          <a:prstGeom prst="rect">
            <a:avLst/>
          </a:prstGeom>
        </p:spPr>
      </p:pic>
      <p:pic>
        <p:nvPicPr>
          <p:cNvPr id="5" name="Recorded Sound">
            <a:hlinkClick r:id="" action="ppaction://media"/>
            <a:extLst>
              <a:ext uri="{FF2B5EF4-FFF2-40B4-BE49-F238E27FC236}">
                <a16:creationId xmlns:a16="http://schemas.microsoft.com/office/drawing/2014/main" id="{3183C2FD-357F-4901-980B-C2FB803AED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4101" y="6272870"/>
            <a:ext cx="406400" cy="406400"/>
          </a:xfrm>
          <a:prstGeom prst="rect">
            <a:avLst/>
          </a:prstGeom>
        </p:spPr>
      </p:pic>
    </p:spTree>
    <p:extLst>
      <p:ext uri="{BB962C8B-B14F-4D97-AF65-F5344CB8AC3E}">
        <p14:creationId xmlns:p14="http://schemas.microsoft.com/office/powerpoint/2010/main" val="1630402028"/>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1150"/>
            <a:ext cx="9601200" cy="1485900"/>
          </a:xfrm>
        </p:spPr>
        <p:txBody>
          <a:bodyPr/>
          <a:lstStyle/>
          <a:p>
            <a:r>
              <a:rPr lang="en-GB" b="1" dirty="0">
                <a:latin typeface="Calibri" panose="020F0502020204030204" pitchFamily="34" charset="0"/>
              </a:rPr>
              <a:t>Further Reading and Resources</a:t>
            </a:r>
            <a:endParaRPr lang="en-GB" dirty="0">
              <a:latin typeface="Calibri" panose="020F0502020204030204" pitchFamily="34" charset="0"/>
            </a:endParaRPr>
          </a:p>
        </p:txBody>
      </p:sp>
      <p:sp>
        <p:nvSpPr>
          <p:cNvPr id="3" name="Content Placeholder 2"/>
          <p:cNvSpPr>
            <a:spLocks noGrp="1"/>
          </p:cNvSpPr>
          <p:nvPr>
            <p:ph idx="1"/>
          </p:nvPr>
        </p:nvSpPr>
        <p:spPr>
          <a:xfrm>
            <a:off x="1371600" y="1257300"/>
            <a:ext cx="10145730" cy="5600700"/>
          </a:xfrm>
        </p:spPr>
        <p:txBody>
          <a:bodyPr>
            <a:normAutofit lnSpcReduction="10000"/>
          </a:bodyPr>
          <a:lstStyle/>
          <a:p>
            <a:pPr marL="68580" indent="0">
              <a:buNone/>
            </a:pPr>
            <a:r>
              <a:rPr lang="en-GB" sz="2400" dirty="0">
                <a:latin typeface="Calibri" panose="020F0502020204030204" pitchFamily="34" charset="0"/>
                <a:cs typeface="Calibri" panose="020F0502020204030204" pitchFamily="34" charset="0"/>
              </a:rPr>
              <a:t>The following websites have content specific to Coronavirus and have lots of useful tips for schools and families:</a:t>
            </a:r>
          </a:p>
          <a:p>
            <a:pPr marL="68580" indent="0">
              <a:buNone/>
            </a:pP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Child Bereavement UK </a:t>
            </a:r>
            <a:r>
              <a:rPr lang="en-GB" sz="2400" dirty="0">
                <a:latin typeface="Calibri" panose="020F0502020204030204" pitchFamily="34" charset="0"/>
                <a:cs typeface="Calibri" panose="020F0502020204030204" pitchFamily="34" charset="0"/>
                <a:hlinkClick r:id="rId5"/>
              </a:rPr>
              <a:t>https://www.childbereavementuk.org/pages/category/coronavirus</a:t>
            </a: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Winston’s Wish </a:t>
            </a:r>
            <a:r>
              <a:rPr lang="en-GB" sz="2400" dirty="0">
                <a:latin typeface="Calibri" panose="020F0502020204030204" pitchFamily="34" charset="0"/>
                <a:cs typeface="Calibri" panose="020F0502020204030204" pitchFamily="34" charset="0"/>
                <a:hlinkClick r:id="rId6"/>
              </a:rPr>
              <a:t>https://www.winstonswish.org/coronavirus/</a:t>
            </a: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Cruse Bereavement Care </a:t>
            </a:r>
            <a:r>
              <a:rPr lang="en-GB" sz="2400" dirty="0">
                <a:latin typeface="Calibri" panose="020F0502020204030204" pitchFamily="34" charset="0"/>
                <a:cs typeface="Calibri" panose="020F0502020204030204" pitchFamily="34" charset="0"/>
                <a:hlinkClick r:id="rId7"/>
              </a:rPr>
              <a:t>https://www.cruse.org.uk/get-help/coronavirus-dealing-bereavement-and-grief</a:t>
            </a: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Childhood Bereavement Network </a:t>
            </a:r>
            <a:r>
              <a:rPr lang="en-GB" sz="2400" dirty="0">
                <a:latin typeface="Calibri" panose="020F0502020204030204" pitchFamily="34" charset="0"/>
                <a:cs typeface="Calibri" panose="020F0502020204030204" pitchFamily="34" charset="0"/>
                <a:hlinkClick r:id="rId8"/>
              </a:rPr>
              <a:t>http://www.childhoodbereavementnetwork.org.uk/covid-19.aspx</a:t>
            </a: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Grief Encounter </a:t>
            </a:r>
            <a:r>
              <a:rPr lang="en-GB" sz="2400" dirty="0">
                <a:latin typeface="Calibri" panose="020F0502020204030204" pitchFamily="34" charset="0"/>
                <a:cs typeface="Calibri" panose="020F0502020204030204" pitchFamily="34" charset="0"/>
                <a:hlinkClick r:id="rId9"/>
              </a:rPr>
              <a:t>https://www.griefencounter.org.uk/serviceupdate/</a:t>
            </a:r>
            <a:endParaRPr lang="en-GB" sz="2400" dirty="0">
              <a:latin typeface="Calibri" panose="020F0502020204030204" pitchFamily="34" charset="0"/>
              <a:cs typeface="Calibri" panose="020F0502020204030204" pitchFamily="34" charset="0"/>
            </a:endParaRPr>
          </a:p>
          <a:p>
            <a:pPr marL="411480" indent="-342900"/>
            <a:r>
              <a:rPr lang="en-GB" sz="2400" dirty="0">
                <a:latin typeface="Calibri" panose="020F0502020204030204" pitchFamily="34" charset="0"/>
                <a:cs typeface="Calibri" panose="020F0502020204030204" pitchFamily="34" charset="0"/>
              </a:rPr>
              <a:t>Young Minds </a:t>
            </a:r>
            <a:r>
              <a:rPr lang="en-GB" sz="2400" dirty="0">
                <a:latin typeface="Calibri" panose="020F0502020204030204" pitchFamily="34" charset="0"/>
                <a:cs typeface="Calibri" panose="020F0502020204030204" pitchFamily="34" charset="0"/>
                <a:hlinkClick r:id="rId10"/>
              </a:rPr>
              <a:t>https://youngminds.org.uk/find-help/looking-after-yourself/coronavirus-and-mental-health/#i-have-lost-a-loved-one-due-to-coronavirus-</a:t>
            </a:r>
            <a:endParaRPr lang="en-GB" sz="2400" dirty="0">
              <a:latin typeface="Calibri" panose="020F0502020204030204" pitchFamily="34" charset="0"/>
              <a:cs typeface="Calibri" panose="020F0502020204030204" pitchFamily="34" charset="0"/>
            </a:endParaRPr>
          </a:p>
          <a:p>
            <a:pPr marL="411480" indent="-342900"/>
            <a:endParaRPr lang="en-GB" sz="2400" dirty="0">
              <a:latin typeface="Calibri" panose="020F0502020204030204" pitchFamily="34" charset="0"/>
              <a:cs typeface="Calibri" panose="020F0502020204030204" pitchFamily="34" charset="0"/>
            </a:endParaRPr>
          </a:p>
        </p:txBody>
      </p:sp>
      <p:pic>
        <p:nvPicPr>
          <p:cNvPr id="5" name="Recorded Sound">
            <a:hlinkClick r:id="" action="ppaction://media"/>
            <a:extLst>
              <a:ext uri="{FF2B5EF4-FFF2-40B4-BE49-F238E27FC236}">
                <a16:creationId xmlns:a16="http://schemas.microsoft.com/office/drawing/2014/main" id="{D02AE27A-7971-452B-9F80-0B67FCF8EB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17959" y="482600"/>
            <a:ext cx="406400" cy="406400"/>
          </a:xfrm>
          <a:prstGeom prst="rect">
            <a:avLst/>
          </a:prstGeom>
        </p:spPr>
      </p:pic>
    </p:spTree>
    <p:extLst>
      <p:ext uri="{BB962C8B-B14F-4D97-AF65-F5344CB8AC3E}">
        <p14:creationId xmlns:p14="http://schemas.microsoft.com/office/powerpoint/2010/main" val="1583125912"/>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7E97-FA73-4B76-B00A-132C7A14F94A}"/>
              </a:ext>
            </a:extLst>
          </p:cNvPr>
          <p:cNvSpPr>
            <a:spLocks noGrp="1"/>
          </p:cNvSpPr>
          <p:nvPr>
            <p:ph type="title"/>
          </p:nvPr>
        </p:nvSpPr>
        <p:spPr/>
        <p:txBody>
          <a:bodyPr>
            <a:normAutofit/>
          </a:bodyPr>
          <a:lstStyle/>
          <a:p>
            <a:r>
              <a:rPr lang="en-GB" b="1" dirty="0">
                <a:latin typeface="Calibri" panose="020F0502020204030204" pitchFamily="34" charset="0"/>
                <a:cs typeface="Calibri" panose="020F0502020204030204" pitchFamily="34" charset="0"/>
              </a:rPr>
              <a:t>Aims</a:t>
            </a:r>
          </a:p>
        </p:txBody>
      </p:sp>
      <p:sp>
        <p:nvSpPr>
          <p:cNvPr id="4" name="Content Placeholder 3">
            <a:extLst>
              <a:ext uri="{FF2B5EF4-FFF2-40B4-BE49-F238E27FC236}">
                <a16:creationId xmlns:a16="http://schemas.microsoft.com/office/drawing/2014/main" id="{0E588B2B-37E3-42E5-B0AB-131AD839AE80}"/>
              </a:ext>
            </a:extLst>
          </p:cNvPr>
          <p:cNvSpPr>
            <a:spLocks noGrp="1"/>
          </p:cNvSpPr>
          <p:nvPr>
            <p:ph idx="1"/>
          </p:nvPr>
        </p:nvSpPr>
        <p:spPr>
          <a:xfrm>
            <a:off x="1371600" y="1345915"/>
            <a:ext cx="9601200" cy="5116529"/>
          </a:xfrm>
        </p:spPr>
        <p:txBody>
          <a:bodyPr>
            <a:normAutofit lnSpcReduction="10000"/>
          </a:bodyPr>
          <a:lstStyle/>
          <a:p>
            <a:pPr marL="0" indent="0">
              <a:buNone/>
            </a:pPr>
            <a:endParaRPr lang="en-GB" sz="2800" dirty="0">
              <a:latin typeface="Calibri" panose="020F0502020204030204" pitchFamily="34" charset="0"/>
              <a:cs typeface="Calibri" panose="020F0502020204030204" pitchFamily="34" charset="0"/>
            </a:endParaRPr>
          </a:p>
          <a:p>
            <a:pPr marL="0" indent="0">
              <a:buNone/>
            </a:pPr>
            <a:r>
              <a:rPr lang="en-GB" sz="2800" b="1" dirty="0">
                <a:latin typeface="Calibri" panose="020F0502020204030204" pitchFamily="34" charset="0"/>
                <a:cs typeface="Calibri" panose="020F0502020204030204" pitchFamily="34" charset="0"/>
              </a:rPr>
              <a:t>To allow staff time to explore and reflect on the following:</a:t>
            </a:r>
          </a:p>
          <a:p>
            <a:pPr marL="0" indent="0">
              <a:buNone/>
            </a:pPr>
            <a:endParaRPr lang="en-GB" sz="2800" b="1"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Loss in the broadest sense and how it affects us </a:t>
            </a:r>
          </a:p>
          <a:p>
            <a:r>
              <a:rPr lang="en-GB" sz="2800" dirty="0">
                <a:latin typeface="Calibri" panose="020F0502020204030204" pitchFamily="34" charset="0"/>
                <a:cs typeface="Calibri" panose="020F0502020204030204" pitchFamily="34" charset="0"/>
              </a:rPr>
              <a:t>Children’s understanding of death</a:t>
            </a:r>
          </a:p>
          <a:p>
            <a:r>
              <a:rPr lang="en-GB" sz="2800" dirty="0">
                <a:latin typeface="Calibri" panose="020F0502020204030204" pitchFamily="34" charset="0"/>
                <a:cs typeface="Calibri" panose="020F0502020204030204" pitchFamily="34" charset="0"/>
              </a:rPr>
              <a:t>The grieving process</a:t>
            </a:r>
          </a:p>
          <a:p>
            <a:r>
              <a:rPr lang="en-GB" sz="2800" dirty="0">
                <a:latin typeface="Calibri" panose="020F0502020204030204" pitchFamily="34" charset="0"/>
                <a:cs typeface="Calibri" panose="020F0502020204030204" pitchFamily="34" charset="0"/>
              </a:rPr>
              <a:t>Bereavement and the impact the current pandemic is having on people’s grief</a:t>
            </a:r>
          </a:p>
          <a:p>
            <a:r>
              <a:rPr lang="en-GB" sz="2800" dirty="0">
                <a:latin typeface="Calibri" panose="020F0502020204030204" pitchFamily="34" charset="0"/>
                <a:cs typeface="Calibri" panose="020F0502020204030204" pitchFamily="34" charset="0"/>
              </a:rPr>
              <a:t>Skills relevant to your role and organisation that can help you communicate with, and support, bereaved individuals</a:t>
            </a:r>
          </a:p>
          <a:p>
            <a:endParaRPr lang="en-GB" sz="2800" dirty="0">
              <a:latin typeface="Calibri" panose="020F0502020204030204" pitchFamily="34" charset="0"/>
              <a:cs typeface="Calibri" panose="020F0502020204030204" pitchFamily="34" charset="0"/>
            </a:endParaRPr>
          </a:p>
        </p:txBody>
      </p:sp>
      <p:pic>
        <p:nvPicPr>
          <p:cNvPr id="6" name="Recorded Sound">
            <a:hlinkClick r:id="" action="ppaction://media"/>
            <a:extLst>
              <a:ext uri="{FF2B5EF4-FFF2-40B4-BE49-F238E27FC236}">
                <a16:creationId xmlns:a16="http://schemas.microsoft.com/office/drawing/2014/main" id="{0615E100-1D06-4AF0-8D97-A4FA0FC1D1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783755"/>
            <a:ext cx="406400" cy="406400"/>
          </a:xfrm>
          <a:prstGeom prst="rect">
            <a:avLst/>
          </a:prstGeom>
        </p:spPr>
      </p:pic>
    </p:spTree>
    <p:extLst>
      <p:ext uri="{BB962C8B-B14F-4D97-AF65-F5344CB8AC3E}">
        <p14:creationId xmlns:p14="http://schemas.microsoft.com/office/powerpoint/2010/main" val="1764461664"/>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E9A5EAB0-933C-488C-8238-E1067B801C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2" name="Freeform 6">
              <a:extLst>
                <a:ext uri="{FF2B5EF4-FFF2-40B4-BE49-F238E27FC236}">
                  <a16:creationId xmlns:a16="http://schemas.microsoft.com/office/drawing/2014/main" id="{A5A0C805-1220-495F-8712-5ADD05B5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3" name="Freeform 6">
              <a:extLst>
                <a:ext uri="{FF2B5EF4-FFF2-40B4-BE49-F238E27FC236}">
                  <a16:creationId xmlns:a16="http://schemas.microsoft.com/office/drawing/2014/main" id="{13FBC146-A710-491F-BF5F-8F8CD60A5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5" name="Rectangle 144">
            <a:extLst>
              <a:ext uri="{FF2B5EF4-FFF2-40B4-BE49-F238E27FC236}">
                <a16:creationId xmlns:a16="http://schemas.microsoft.com/office/drawing/2014/main" id="{9A1300CC-92F4-44B8-A6FE-2C2417A0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4DD7B-CFB9-4A13-BA03-16963C0B8380}"/>
              </a:ext>
            </a:extLst>
          </p:cNvPr>
          <p:cNvSpPr>
            <a:spLocks noGrp="1"/>
          </p:cNvSpPr>
          <p:nvPr>
            <p:ph type="title"/>
          </p:nvPr>
        </p:nvSpPr>
        <p:spPr>
          <a:xfrm>
            <a:off x="752858" y="5188293"/>
            <a:ext cx="10839702" cy="1284148"/>
          </a:xfrm>
        </p:spPr>
        <p:txBody>
          <a:bodyPr vert="horz" lIns="91440" tIns="45720" rIns="91440" bIns="45720" rtlCol="0" anchor="b">
            <a:normAutofit/>
          </a:bodyPr>
          <a:lstStyle/>
          <a:p>
            <a:pPr algn="ctr"/>
            <a:r>
              <a:rPr lang="en-US" sz="7200" cap="all" dirty="0">
                <a:latin typeface="Calibri" panose="020F0502020204030204" pitchFamily="34" charset="0"/>
                <a:cs typeface="Calibri" panose="020F0502020204030204" pitchFamily="34" charset="0"/>
              </a:rPr>
              <a:t>Introduction</a:t>
            </a:r>
          </a:p>
        </p:txBody>
      </p:sp>
      <p:sp>
        <p:nvSpPr>
          <p:cNvPr id="147" name="Freeform 6">
            <a:extLst>
              <a:ext uri="{FF2B5EF4-FFF2-40B4-BE49-F238E27FC236}">
                <a16:creationId xmlns:a16="http://schemas.microsoft.com/office/drawing/2014/main" id="{67C807FD-4C70-4B37-BDAA-73CA8D9BB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49" name="Freeform 6">
            <a:extLst>
              <a:ext uri="{FF2B5EF4-FFF2-40B4-BE49-F238E27FC236}">
                <a16:creationId xmlns:a16="http://schemas.microsoft.com/office/drawing/2014/main" id="{3372E004-B6DF-4666-BAE0-3D16C0471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7" name="Picture 6" descr="A person sitting on a table&#10;&#10;Description automatically generated">
            <a:extLst>
              <a:ext uri="{FF2B5EF4-FFF2-40B4-BE49-F238E27FC236}">
                <a16:creationId xmlns:a16="http://schemas.microsoft.com/office/drawing/2014/main" id="{18B3B482-9FE9-44D6-955E-2E926EFAC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423" y="1130593"/>
            <a:ext cx="2809875" cy="4210050"/>
          </a:xfrm>
          <a:prstGeom prst="rect">
            <a:avLst/>
          </a:prstGeom>
        </p:spPr>
      </p:pic>
      <p:pic>
        <p:nvPicPr>
          <p:cNvPr id="9" name="Picture 8" descr="A person sitting at a table using a computer&#10;&#10;Description automatically generated">
            <a:extLst>
              <a:ext uri="{FF2B5EF4-FFF2-40B4-BE49-F238E27FC236}">
                <a16:creationId xmlns:a16="http://schemas.microsoft.com/office/drawing/2014/main" id="{B4F8E42B-336A-4B6F-A91B-9971CB071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2196" y="433116"/>
            <a:ext cx="3128211" cy="3407343"/>
          </a:xfrm>
          <a:prstGeom prst="rect">
            <a:avLst/>
          </a:prstGeom>
        </p:spPr>
      </p:pic>
      <p:pic>
        <p:nvPicPr>
          <p:cNvPr id="6" name="Recorded Sound">
            <a:hlinkClick r:id="" action="ppaction://media"/>
            <a:extLst>
              <a:ext uri="{FF2B5EF4-FFF2-40B4-BE49-F238E27FC236}">
                <a16:creationId xmlns:a16="http://schemas.microsoft.com/office/drawing/2014/main" id="{15D61A41-4197-46BD-AB5C-48767A0947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37510986"/>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B60B4F6A-25AF-49CD-9A9C-FDE56F0E6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9" name="Rectangle 58">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201A451-01BB-4423-BE49-ED5F35E162A9}"/>
              </a:ext>
            </a:extLst>
          </p:cNvPr>
          <p:cNvSpPr>
            <a:spLocks noGrp="1"/>
          </p:cNvSpPr>
          <p:nvPr>
            <p:ph type="title"/>
          </p:nvPr>
        </p:nvSpPr>
        <p:spPr>
          <a:xfrm>
            <a:off x="308344" y="3248527"/>
            <a:ext cx="8012378" cy="1100190"/>
          </a:xfrm>
        </p:spPr>
        <p:txBody>
          <a:bodyPr vert="horz" lIns="91440" tIns="45720" rIns="91440" bIns="45720" rtlCol="0" anchor="ctr">
            <a:normAutofit/>
          </a:bodyPr>
          <a:lstStyle/>
          <a:p>
            <a:pPr algn="ctr">
              <a:lnSpc>
                <a:spcPct val="89000"/>
              </a:lnSpc>
            </a:pPr>
            <a:r>
              <a:rPr lang="en-US" sz="4000" b="1" dirty="0">
                <a:latin typeface="Calibri" panose="020F0502020204030204" pitchFamily="34" charset="0"/>
                <a:cs typeface="Calibri" panose="020F0502020204030204" pitchFamily="34" charset="0"/>
              </a:rPr>
              <a:t>Loss</a:t>
            </a:r>
          </a:p>
        </p:txBody>
      </p:sp>
      <p:pic>
        <p:nvPicPr>
          <p:cNvPr id="4" name="Content Placeholder 3" descr="A group of people standing in a room&#10;&#10;Description automatically generated">
            <a:extLst>
              <a:ext uri="{FF2B5EF4-FFF2-40B4-BE49-F238E27FC236}">
                <a16:creationId xmlns:a16="http://schemas.microsoft.com/office/drawing/2014/main" id="{E1AC0C83-699D-494C-938A-4FDE9BF88502}"/>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val="0"/>
              </a:ext>
            </a:extLst>
          </a:blip>
          <a:srcRect r="-1" b="-1"/>
          <a:stretch/>
        </p:blipFill>
        <p:spPr>
          <a:xfrm>
            <a:off x="5" y="824734"/>
            <a:ext cx="3664827" cy="2367505"/>
          </a:xfrm>
          <a:prstGeom prst="rect">
            <a:avLst/>
          </a:prstGeom>
        </p:spPr>
      </p:pic>
      <p:sp>
        <p:nvSpPr>
          <p:cNvPr id="61" name="Freeform: Shape 60">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p:nvSpPr>
          <p:cNvPr id="10" name="Text Placeholder 9">
            <a:extLst>
              <a:ext uri="{FF2B5EF4-FFF2-40B4-BE49-F238E27FC236}">
                <a16:creationId xmlns:a16="http://schemas.microsoft.com/office/drawing/2014/main" id="{D2FDA118-92DE-4383-BABA-94E9472D2338}"/>
              </a:ext>
            </a:extLst>
          </p:cNvPr>
          <p:cNvSpPr>
            <a:spLocks noGrp="1"/>
          </p:cNvSpPr>
          <p:nvPr>
            <p:ph type="body" sz="half" idx="2"/>
          </p:nvPr>
        </p:nvSpPr>
        <p:spPr>
          <a:xfrm>
            <a:off x="243613" y="4211754"/>
            <a:ext cx="8077104" cy="1777968"/>
          </a:xfrm>
        </p:spPr>
        <p:txBody>
          <a:bodyPr vert="horz" lIns="91440" tIns="45720" rIns="91440" bIns="45720" rtlCol="0">
            <a:noAutofit/>
          </a:bodyPr>
          <a:lstStyle/>
          <a:p>
            <a:pPr indent="-384048">
              <a:lnSpc>
                <a:spcPct val="94000"/>
              </a:lnSpc>
              <a:spcAft>
                <a:spcPts val="200"/>
              </a:spcAft>
            </a:pPr>
            <a:r>
              <a:rPr lang="en-US" sz="2400" dirty="0">
                <a:latin typeface="Calibri" panose="020F0502020204030204" pitchFamily="34" charset="0"/>
                <a:cs typeface="Calibri" panose="020F0502020204030204" pitchFamily="34" charset="0"/>
              </a:rPr>
              <a:t>Lockdown has imposed a series of losses for us of everyday things we previously took for granted. The loss of our freedom, routine, social connections and fun. Most of all we have lost control and are subject to restrictions imposed for our own good that we have no say over. </a:t>
            </a:r>
          </a:p>
          <a:p>
            <a:pPr indent="-384048">
              <a:lnSpc>
                <a:spcPct val="94000"/>
              </a:lnSpc>
              <a:spcAft>
                <a:spcPts val="200"/>
              </a:spcAft>
            </a:pPr>
            <a:endParaRPr lang="en-US" sz="2200" dirty="0">
              <a:latin typeface="Calibri" panose="020F0502020204030204" pitchFamily="34" charset="0"/>
              <a:cs typeface="Calibri" panose="020F0502020204030204" pitchFamily="34" charset="0"/>
            </a:endParaRPr>
          </a:p>
          <a:p>
            <a:pPr indent="-384048">
              <a:lnSpc>
                <a:spcPct val="94000"/>
              </a:lnSpc>
              <a:spcAft>
                <a:spcPts val="200"/>
              </a:spcAft>
            </a:pPr>
            <a:r>
              <a:rPr lang="en-US" sz="2200" dirty="0">
                <a:latin typeface="Calibri" panose="020F0502020204030204" pitchFamily="34" charset="0"/>
                <a:cs typeface="Calibri" panose="020F0502020204030204" pitchFamily="34" charset="0"/>
              </a:rPr>
              <a:t>           </a:t>
            </a:r>
          </a:p>
          <a:p>
            <a:pPr indent="-384048">
              <a:lnSpc>
                <a:spcPct val="94000"/>
              </a:lnSpc>
              <a:spcAft>
                <a:spcPts val="200"/>
              </a:spcAft>
            </a:pPr>
            <a:endParaRPr lang="en-US" sz="2200" dirty="0">
              <a:latin typeface="Calibri" panose="020F0502020204030204" pitchFamily="34" charset="0"/>
              <a:cs typeface="Calibri" panose="020F0502020204030204" pitchFamily="34" charset="0"/>
            </a:endParaRPr>
          </a:p>
        </p:txBody>
      </p:sp>
      <p:pic>
        <p:nvPicPr>
          <p:cNvPr id="8" name="Picture 7" descr="A person standing in front of a window&#10;&#10;Description automatically generated">
            <a:extLst>
              <a:ext uri="{FF2B5EF4-FFF2-40B4-BE49-F238E27FC236}">
                <a16:creationId xmlns:a16="http://schemas.microsoft.com/office/drawing/2014/main" id="{D4AE250B-F55D-4DEA-8139-5DFB3AD12D2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893605" y="783310"/>
            <a:ext cx="3249864" cy="4726979"/>
          </a:xfrm>
          <a:prstGeom prst="rect">
            <a:avLst/>
          </a:prstGeom>
        </p:spPr>
      </p:pic>
      <p:sp>
        <p:nvSpPr>
          <p:cNvPr id="63" name="Freeform: Shape 62">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65" name="Rectangle 64">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Thought bubble">
            <a:extLst>
              <a:ext uri="{FF2B5EF4-FFF2-40B4-BE49-F238E27FC236}">
                <a16:creationId xmlns:a16="http://schemas.microsoft.com/office/drawing/2014/main" id="{7189DE62-1FC8-461B-AA75-A46F0636DA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24686" y="5510289"/>
            <a:ext cx="1190480" cy="1107443"/>
          </a:xfrm>
          <a:prstGeom prst="rect">
            <a:avLst/>
          </a:prstGeom>
        </p:spPr>
      </p:pic>
      <p:sp>
        <p:nvSpPr>
          <p:cNvPr id="16" name="TextBox 15">
            <a:extLst>
              <a:ext uri="{FF2B5EF4-FFF2-40B4-BE49-F238E27FC236}">
                <a16:creationId xmlns:a16="http://schemas.microsoft.com/office/drawing/2014/main" id="{E14DE654-E3AF-4123-BDA9-AC134C897768}"/>
              </a:ext>
            </a:extLst>
          </p:cNvPr>
          <p:cNvSpPr txBox="1"/>
          <p:nvPr/>
        </p:nvSpPr>
        <p:spPr>
          <a:xfrm>
            <a:off x="2870200" y="6248400"/>
            <a:ext cx="184731" cy="369332"/>
          </a:xfrm>
          <a:prstGeom prst="rect">
            <a:avLst/>
          </a:prstGeom>
          <a:noFill/>
        </p:spPr>
        <p:txBody>
          <a:bodyPr wrap="none" rtlCol="0">
            <a:spAutoFit/>
          </a:bodyPr>
          <a:lstStyle/>
          <a:p>
            <a:endParaRPr lang="en-GB" dirty="0"/>
          </a:p>
        </p:txBody>
      </p:sp>
      <p:pic>
        <p:nvPicPr>
          <p:cNvPr id="2" name="Picture 1">
            <a:extLst>
              <a:ext uri="{FF2B5EF4-FFF2-40B4-BE49-F238E27FC236}">
                <a16:creationId xmlns:a16="http://schemas.microsoft.com/office/drawing/2014/main" id="{02EEDAB6-A7BF-455F-B975-90AFD79FC43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314534" y="448664"/>
            <a:ext cx="4143358" cy="2755501"/>
          </a:xfrm>
          <a:prstGeom prst="rect">
            <a:avLst/>
          </a:prstGeom>
        </p:spPr>
      </p:pic>
      <p:pic>
        <p:nvPicPr>
          <p:cNvPr id="3" name="Recorded Sound">
            <a:hlinkClick r:id="" action="ppaction://media"/>
            <a:extLst>
              <a:ext uri="{FF2B5EF4-FFF2-40B4-BE49-F238E27FC236}">
                <a16:creationId xmlns:a16="http://schemas.microsoft.com/office/drawing/2014/main" id="{9E7CB094-6F41-4A59-8358-FCFA8DE5B8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605399"/>
            <a:ext cx="406400" cy="406400"/>
          </a:xfrm>
          <a:prstGeom prst="rect">
            <a:avLst/>
          </a:prstGeom>
        </p:spPr>
      </p:pic>
    </p:spTree>
    <p:extLst>
      <p:ext uri="{BB962C8B-B14F-4D97-AF65-F5344CB8AC3E}">
        <p14:creationId xmlns:p14="http://schemas.microsoft.com/office/powerpoint/2010/main" val="4121739592"/>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59F3-02A4-4B53-ABC2-87F2656EEFF3}"/>
              </a:ext>
            </a:extLst>
          </p:cNvPr>
          <p:cNvSpPr>
            <a:spLocks noGrp="1"/>
          </p:cNvSpPr>
          <p:nvPr>
            <p:ph type="title"/>
          </p:nvPr>
        </p:nvSpPr>
        <p:spPr>
          <a:xfrm>
            <a:off x="1371600" y="521414"/>
            <a:ext cx="9601200" cy="1485900"/>
          </a:xfrm>
        </p:spPr>
        <p:txBody>
          <a:bodyPr/>
          <a:lstStyle/>
          <a:p>
            <a:r>
              <a:rPr lang="en-GB" b="1" dirty="0">
                <a:latin typeface="Calibri" panose="020F0502020204030204" pitchFamily="34" charset="0"/>
                <a:cs typeface="Calibri" panose="020F0502020204030204" pitchFamily="34" charset="0"/>
              </a:rPr>
              <a:t>Facing up to death </a:t>
            </a:r>
          </a:p>
        </p:txBody>
      </p:sp>
      <p:sp>
        <p:nvSpPr>
          <p:cNvPr id="3" name="Content Placeholder 2">
            <a:extLst>
              <a:ext uri="{FF2B5EF4-FFF2-40B4-BE49-F238E27FC236}">
                <a16:creationId xmlns:a16="http://schemas.microsoft.com/office/drawing/2014/main" id="{993CBBCB-69E3-437D-ADF8-73EDB1F23B1C}"/>
              </a:ext>
            </a:extLst>
          </p:cNvPr>
          <p:cNvSpPr>
            <a:spLocks noGrp="1"/>
          </p:cNvSpPr>
          <p:nvPr>
            <p:ph idx="1"/>
          </p:nvPr>
        </p:nvSpPr>
        <p:spPr>
          <a:xfrm>
            <a:off x="1371600" y="1536700"/>
            <a:ext cx="9448800" cy="5114357"/>
          </a:xfrm>
        </p:spPr>
        <p:txBody>
          <a:bodyPr>
            <a:normAutofit/>
          </a:bodyPr>
          <a:lstStyle/>
          <a:p>
            <a:r>
              <a:rPr lang="en-GB" sz="2400" dirty="0">
                <a:latin typeface="Calibri" panose="020F0502020204030204" pitchFamily="34" charset="0"/>
                <a:cs typeface="Calibri" panose="020F0502020204030204" pitchFamily="34" charset="0"/>
              </a:rPr>
              <a:t>Fear of the unknown</a:t>
            </a:r>
          </a:p>
          <a:p>
            <a:r>
              <a:rPr lang="en-GB" sz="2400" dirty="0">
                <a:latin typeface="Calibri" panose="020F0502020204030204" pitchFamily="34" charset="0"/>
                <a:cs typeface="Calibri" panose="020F0502020204030204" pitchFamily="34" charset="0"/>
              </a:rPr>
              <a:t>Fear of being out of control </a:t>
            </a:r>
          </a:p>
          <a:p>
            <a:r>
              <a:rPr lang="en-GB" sz="2400" dirty="0">
                <a:latin typeface="Calibri" panose="020F0502020204030204" pitchFamily="34" charset="0"/>
                <a:cs typeface="Calibri" panose="020F0502020204030204" pitchFamily="34" charset="0"/>
              </a:rPr>
              <a:t>Fear of no discernible way out </a:t>
            </a:r>
          </a:p>
          <a:p>
            <a:r>
              <a:rPr lang="en-GB" sz="2400" dirty="0">
                <a:latin typeface="Calibri" panose="020F0502020204030204" pitchFamily="34" charset="0"/>
                <a:cs typeface="Calibri" panose="020F0502020204030204" pitchFamily="34" charset="0"/>
              </a:rPr>
              <a:t>Fear of someone we know dying </a:t>
            </a:r>
          </a:p>
          <a:p>
            <a:r>
              <a:rPr lang="en-GB" sz="2400" dirty="0">
                <a:latin typeface="Calibri" panose="020F0502020204030204" pitchFamily="34" charset="0"/>
                <a:cs typeface="Calibri" panose="020F0502020204030204" pitchFamily="34" charset="0"/>
              </a:rPr>
              <a:t>Fear of dying ourselves </a:t>
            </a:r>
          </a:p>
          <a:p>
            <a:r>
              <a:rPr lang="en-GB" sz="2400" dirty="0">
                <a:latin typeface="Calibri" panose="020F0502020204030204" pitchFamily="34" charset="0"/>
                <a:cs typeface="Calibri" panose="020F0502020204030204" pitchFamily="34" charset="0"/>
              </a:rPr>
              <a:t>Fear of dying alone  </a:t>
            </a:r>
          </a:p>
          <a:p>
            <a:pPr marL="0" indent="0">
              <a:buNone/>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Worry about what will happen to others if we do die </a:t>
            </a:r>
          </a:p>
          <a:p>
            <a:pPr marL="0" indent="0">
              <a:buNone/>
            </a:pPr>
            <a:endParaRPr lang="en-GB" sz="2400" dirty="0">
              <a:latin typeface="Calibri" panose="020F0502020204030204" pitchFamily="34" charset="0"/>
              <a:cs typeface="Calibri" panose="020F0502020204030204" pitchFamily="34" charset="0"/>
            </a:endParaRPr>
          </a:p>
          <a:p>
            <a:pPr marL="0" indent="0" algn="ctr">
              <a:buNone/>
            </a:pPr>
            <a:r>
              <a:rPr lang="en-GB" sz="2400" b="1" dirty="0">
                <a:latin typeface="Calibri" panose="020F0502020204030204" pitchFamily="34" charset="0"/>
                <a:cs typeface="Calibri" panose="020F0502020204030204" pitchFamily="34" charset="0"/>
              </a:rPr>
              <a:t>IT’S OKAY TO NOT BE OKAY!</a:t>
            </a:r>
          </a:p>
        </p:txBody>
      </p:sp>
      <p:pic>
        <p:nvPicPr>
          <p:cNvPr id="7" name="Picture 6">
            <a:extLst>
              <a:ext uri="{FF2B5EF4-FFF2-40B4-BE49-F238E27FC236}">
                <a16:creationId xmlns:a16="http://schemas.microsoft.com/office/drawing/2014/main" id="{8F84A808-3C43-4194-BD4F-FEA72505F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274" y="1545749"/>
            <a:ext cx="4562375" cy="3060834"/>
          </a:xfrm>
          <a:prstGeom prst="rect">
            <a:avLst/>
          </a:prstGeom>
        </p:spPr>
      </p:pic>
      <p:pic>
        <p:nvPicPr>
          <p:cNvPr id="4" name="Recorded Sound">
            <a:hlinkClick r:id="" action="ppaction://media"/>
            <a:extLst>
              <a:ext uri="{FF2B5EF4-FFF2-40B4-BE49-F238E27FC236}">
                <a16:creationId xmlns:a16="http://schemas.microsoft.com/office/drawing/2014/main" id="{48E2E3AC-714F-4B7C-B674-DE3D80983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2819400"/>
            <a:ext cx="406400" cy="406400"/>
          </a:xfrm>
          <a:prstGeom prst="rect">
            <a:avLst/>
          </a:prstGeom>
        </p:spPr>
      </p:pic>
    </p:spTree>
    <p:extLst>
      <p:ext uri="{BB962C8B-B14F-4D97-AF65-F5344CB8AC3E}">
        <p14:creationId xmlns:p14="http://schemas.microsoft.com/office/powerpoint/2010/main" val="2408154646"/>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1A071-5E9E-42FF-8AC1-41C22549E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3688F-873C-4625-A307-3D3F13C51F33}"/>
              </a:ext>
            </a:extLst>
          </p:cNvPr>
          <p:cNvSpPr>
            <a:spLocks noGrp="1"/>
          </p:cNvSpPr>
          <p:nvPr>
            <p:ph type="title"/>
          </p:nvPr>
        </p:nvSpPr>
        <p:spPr>
          <a:xfrm>
            <a:off x="3363864" y="685800"/>
            <a:ext cx="7705164" cy="1485900"/>
          </a:xfrm>
        </p:spPr>
        <p:txBody>
          <a:bodyPr vert="horz" lIns="91440" tIns="45720" rIns="91440" bIns="45720" rtlCol="0" anchor="t">
            <a:normAutofit/>
          </a:bodyPr>
          <a:lstStyle/>
          <a:p>
            <a:pPr algn="ctr">
              <a:lnSpc>
                <a:spcPct val="89000"/>
              </a:lnSpc>
            </a:pPr>
            <a:r>
              <a:rPr lang="en-US" sz="4400" b="1" dirty="0">
                <a:latin typeface="Calibri" panose="020F0502020204030204" pitchFamily="34" charset="0"/>
                <a:cs typeface="Calibri" panose="020F0502020204030204" pitchFamily="34" charset="0"/>
              </a:rPr>
              <a:t>The concept of death</a:t>
            </a:r>
          </a:p>
        </p:txBody>
      </p:sp>
      <p:sp>
        <p:nvSpPr>
          <p:cNvPr id="13" name="Rectangle 12">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599A3C4D-56CB-4463-9DA3-5EF73F7958C1}"/>
              </a:ext>
            </a:extLst>
          </p:cNvPr>
          <p:cNvSpPr>
            <a:spLocks noGrp="1"/>
          </p:cNvSpPr>
          <p:nvPr>
            <p:ph type="body" sz="half" idx="2"/>
          </p:nvPr>
        </p:nvSpPr>
        <p:spPr>
          <a:xfrm>
            <a:off x="3363864" y="1808252"/>
            <a:ext cx="7705164" cy="4666976"/>
          </a:xfrm>
        </p:spPr>
        <p:txBody>
          <a:bodyPr vert="horz" lIns="91440" tIns="45720" rIns="91440" bIns="45720" rtlCol="0">
            <a:normAutofit/>
          </a:bodyPr>
          <a:lstStyle/>
          <a:p>
            <a:pPr>
              <a:lnSpc>
                <a:spcPct val="94000"/>
              </a:lnSpc>
              <a:spcAft>
                <a:spcPts val="200"/>
              </a:spcAft>
            </a:pPr>
            <a:endParaRPr lang="en-US" sz="2800" b="1" dirty="0">
              <a:latin typeface="Calibri" panose="020F0502020204030204" pitchFamily="34" charset="0"/>
              <a:cs typeface="Calibri" panose="020F0502020204030204" pitchFamily="34" charset="0"/>
            </a:endParaRPr>
          </a:p>
          <a:p>
            <a:pPr marL="457200" indent="-457200">
              <a:lnSpc>
                <a:spcPct val="80000"/>
              </a:lnSpc>
              <a:spcAft>
                <a:spcPts val="0"/>
              </a:spcAft>
              <a:buFont typeface="Wingdings" panose="05000000000000000000" pitchFamily="2" charset="2"/>
              <a:buChar char="§"/>
              <a:defRPr/>
            </a:pPr>
            <a:r>
              <a:rPr lang="en-GB" altLang="en-US" sz="2800" b="1" dirty="0">
                <a:latin typeface="Calibri" panose="020F0502020204030204" pitchFamily="34" charset="0"/>
                <a:cs typeface="Calibri" panose="020F0502020204030204" pitchFamily="34" charset="0"/>
              </a:rPr>
              <a:t>Universality</a:t>
            </a:r>
            <a:r>
              <a:rPr lang="en-GB" altLang="en-US" sz="2800" dirty="0">
                <a:latin typeface="Calibri" panose="020F0502020204030204" pitchFamily="34" charset="0"/>
                <a:cs typeface="Calibri" panose="020F0502020204030204" pitchFamily="34" charset="0"/>
              </a:rPr>
              <a:t> - death is a natural phenomenon. It is inevitable and no living thing can escape it</a:t>
            </a:r>
            <a:endParaRPr lang="en-GB" altLang="en-US" sz="2800" b="1" dirty="0">
              <a:latin typeface="Calibri" panose="020F0502020204030204" pitchFamily="34" charset="0"/>
              <a:cs typeface="Calibri" panose="020F0502020204030204" pitchFamily="34" charset="0"/>
            </a:endParaRPr>
          </a:p>
          <a:p>
            <a:pPr marL="457200" indent="-457200">
              <a:lnSpc>
                <a:spcPct val="80000"/>
              </a:lnSpc>
              <a:spcAft>
                <a:spcPts val="0"/>
              </a:spcAft>
              <a:buFont typeface="Wingdings" panose="05000000000000000000" pitchFamily="2" charset="2"/>
              <a:buChar char="§"/>
              <a:defRPr/>
            </a:pPr>
            <a:endParaRPr lang="en-GB" altLang="en-US" sz="2800" b="1" dirty="0">
              <a:latin typeface="Calibri" panose="020F0502020204030204" pitchFamily="34" charset="0"/>
              <a:cs typeface="Calibri" panose="020F0502020204030204" pitchFamily="34" charset="0"/>
            </a:endParaRPr>
          </a:p>
          <a:p>
            <a:pPr marL="457200" indent="-457200">
              <a:lnSpc>
                <a:spcPct val="80000"/>
              </a:lnSpc>
              <a:spcAft>
                <a:spcPts val="0"/>
              </a:spcAft>
              <a:buFont typeface="Wingdings" panose="05000000000000000000" pitchFamily="2" charset="2"/>
              <a:buChar char="§"/>
              <a:defRPr/>
            </a:pPr>
            <a:r>
              <a:rPr lang="en-GB" altLang="en-US" sz="2800" b="1" dirty="0">
                <a:latin typeface="Calibri" panose="020F0502020204030204" pitchFamily="34" charset="0"/>
                <a:cs typeface="Calibri" panose="020F0502020204030204" pitchFamily="34" charset="0"/>
              </a:rPr>
              <a:t>Causality</a:t>
            </a:r>
            <a:r>
              <a:rPr lang="en-GB" altLang="en-US" sz="2800" dirty="0">
                <a:latin typeface="Calibri" panose="020F0502020204030204" pitchFamily="34" charset="0"/>
                <a:cs typeface="Calibri" panose="020F0502020204030204" pitchFamily="34" charset="0"/>
              </a:rPr>
              <a:t> – there is a reason or cause of death</a:t>
            </a:r>
          </a:p>
          <a:p>
            <a:pPr marL="457200" indent="-457200">
              <a:lnSpc>
                <a:spcPct val="80000"/>
              </a:lnSpc>
              <a:spcAft>
                <a:spcPts val="0"/>
              </a:spcAft>
              <a:buFont typeface="Wingdings" panose="05000000000000000000" pitchFamily="2" charset="2"/>
              <a:buChar char="§"/>
              <a:defRPr/>
            </a:pPr>
            <a:endParaRPr lang="en-GB" altLang="en-US" sz="2800" b="1" dirty="0">
              <a:latin typeface="Calibri" panose="020F0502020204030204" pitchFamily="34" charset="0"/>
              <a:cs typeface="Calibri" panose="020F0502020204030204" pitchFamily="34" charset="0"/>
            </a:endParaRPr>
          </a:p>
          <a:p>
            <a:pPr marL="457200" indent="-457200">
              <a:lnSpc>
                <a:spcPct val="80000"/>
              </a:lnSpc>
              <a:spcAft>
                <a:spcPts val="0"/>
              </a:spcAft>
              <a:buFont typeface="Wingdings" panose="05000000000000000000" pitchFamily="2" charset="2"/>
              <a:buChar char="§"/>
              <a:defRPr/>
            </a:pPr>
            <a:r>
              <a:rPr lang="en-GB" altLang="en-US" sz="2800" b="1" dirty="0">
                <a:latin typeface="Calibri" panose="020F0502020204030204" pitchFamily="34" charset="0"/>
                <a:cs typeface="Calibri" panose="020F0502020204030204" pitchFamily="34" charset="0"/>
              </a:rPr>
              <a:t>Finality</a:t>
            </a:r>
            <a:r>
              <a:rPr lang="en-GB" altLang="en-US" sz="2800" dirty="0">
                <a:latin typeface="Calibri" panose="020F0502020204030204" pitchFamily="34" charset="0"/>
                <a:cs typeface="Calibri" panose="020F0502020204030204" pitchFamily="34" charset="0"/>
              </a:rPr>
              <a:t> - cessation of all body functions. Death is final, everything stops</a:t>
            </a:r>
          </a:p>
          <a:p>
            <a:pPr marL="457200" indent="-457200">
              <a:lnSpc>
                <a:spcPct val="80000"/>
              </a:lnSpc>
              <a:spcAft>
                <a:spcPts val="0"/>
              </a:spcAft>
              <a:buFont typeface="Wingdings" panose="05000000000000000000" pitchFamily="2" charset="2"/>
              <a:buChar char="§"/>
              <a:defRPr/>
            </a:pPr>
            <a:endParaRPr lang="en-GB" altLang="en-US" sz="2800" b="1" dirty="0">
              <a:latin typeface="Calibri" panose="020F0502020204030204" pitchFamily="34" charset="0"/>
              <a:cs typeface="Calibri" panose="020F0502020204030204" pitchFamily="34" charset="0"/>
            </a:endParaRPr>
          </a:p>
          <a:p>
            <a:pPr marL="457200" indent="-457200">
              <a:lnSpc>
                <a:spcPct val="80000"/>
              </a:lnSpc>
              <a:spcAft>
                <a:spcPts val="0"/>
              </a:spcAft>
              <a:buFont typeface="Wingdings" panose="05000000000000000000" pitchFamily="2" charset="2"/>
              <a:buChar char="§"/>
              <a:defRPr/>
            </a:pPr>
            <a:r>
              <a:rPr lang="en-GB" altLang="en-US" sz="2800" b="1" dirty="0">
                <a:latin typeface="Calibri" panose="020F0502020204030204" pitchFamily="34" charset="0"/>
                <a:cs typeface="Calibri" panose="020F0502020204030204" pitchFamily="34" charset="0"/>
              </a:rPr>
              <a:t>Irreversibility</a:t>
            </a:r>
            <a:r>
              <a:rPr lang="en-GB" altLang="en-US" sz="2800" dirty="0">
                <a:latin typeface="Calibri" panose="020F0502020204030204" pitchFamily="34" charset="0"/>
                <a:cs typeface="Calibri" panose="020F0502020204030204" pitchFamily="34" charset="0"/>
              </a:rPr>
              <a:t> - death is a permanent phenomenon. No recovery, no return</a:t>
            </a:r>
          </a:p>
          <a:p>
            <a:pPr indent="-384048">
              <a:lnSpc>
                <a:spcPct val="94000"/>
              </a:lnSpc>
              <a:spcAft>
                <a:spcPts val="200"/>
              </a:spcAft>
            </a:pPr>
            <a:endParaRPr lang="en-US" dirty="0"/>
          </a:p>
        </p:txBody>
      </p:sp>
      <p:pic>
        <p:nvPicPr>
          <p:cNvPr id="3" name="Recorded Sound">
            <a:hlinkClick r:id="" action="ppaction://media"/>
            <a:extLst>
              <a:ext uri="{FF2B5EF4-FFF2-40B4-BE49-F238E27FC236}">
                <a16:creationId xmlns:a16="http://schemas.microsoft.com/office/drawing/2014/main" id="{00BD8E00-D7EF-4DC3-98EA-C8796217F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0705" y="6248588"/>
            <a:ext cx="406400" cy="406400"/>
          </a:xfrm>
          <a:prstGeom prst="rect">
            <a:avLst/>
          </a:prstGeom>
        </p:spPr>
      </p:pic>
    </p:spTree>
    <p:extLst>
      <p:ext uri="{BB962C8B-B14F-4D97-AF65-F5344CB8AC3E}">
        <p14:creationId xmlns:p14="http://schemas.microsoft.com/office/powerpoint/2010/main" val="2420918791"/>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62C35EA-DD6B-4002-9BBA-E2D26D7E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980DBFF-1EB5-440F-9193-A687E32FD07B}"/>
              </a:ext>
            </a:extLst>
          </p:cNvPr>
          <p:cNvSpPr>
            <a:spLocks noGrp="1"/>
          </p:cNvSpPr>
          <p:nvPr>
            <p:ph type="title"/>
          </p:nvPr>
        </p:nvSpPr>
        <p:spPr>
          <a:xfrm>
            <a:off x="784743" y="685800"/>
            <a:ext cx="5958837" cy="1485900"/>
          </a:xfrm>
        </p:spPr>
        <p:txBody>
          <a:bodyPr>
            <a:normAutofit/>
          </a:bodyPr>
          <a:lstStyle/>
          <a:p>
            <a:r>
              <a:rPr lang="en-GB" b="1" dirty="0">
                <a:latin typeface="Calibri" panose="020F0502020204030204" pitchFamily="34" charset="0"/>
                <a:cs typeface="Calibri" panose="020F0502020204030204" pitchFamily="34" charset="0"/>
              </a:rPr>
              <a:t>Children’s understanding of death</a:t>
            </a:r>
          </a:p>
        </p:txBody>
      </p:sp>
      <p:sp>
        <p:nvSpPr>
          <p:cNvPr id="6" name="Content Placeholder 5">
            <a:extLst>
              <a:ext uri="{FF2B5EF4-FFF2-40B4-BE49-F238E27FC236}">
                <a16:creationId xmlns:a16="http://schemas.microsoft.com/office/drawing/2014/main" id="{28B709DD-DF2D-407A-955F-6110E508D24D}"/>
              </a:ext>
            </a:extLst>
          </p:cNvPr>
          <p:cNvSpPr>
            <a:spLocks noGrp="1"/>
          </p:cNvSpPr>
          <p:nvPr>
            <p:ph idx="1"/>
          </p:nvPr>
        </p:nvSpPr>
        <p:spPr>
          <a:xfrm>
            <a:off x="784743" y="2356440"/>
            <a:ext cx="5958837" cy="4316819"/>
          </a:xfrm>
        </p:spPr>
        <p:txBody>
          <a:bodyPr>
            <a:normAutofit fontScale="92500" lnSpcReduction="20000"/>
          </a:bodyPr>
          <a:lstStyle/>
          <a:p>
            <a:pPr marL="0" indent="0">
              <a:buNone/>
            </a:pPr>
            <a:r>
              <a:rPr lang="en-GB" sz="2400" b="1" dirty="0">
                <a:latin typeface="Calibri" panose="020F0502020204030204" pitchFamily="34" charset="0"/>
                <a:cs typeface="Calibri" panose="020F0502020204030204" pitchFamily="34" charset="0"/>
              </a:rPr>
              <a:t>Here is a very brief outline of typical interpretations at different developmental stages:</a:t>
            </a:r>
          </a:p>
          <a:p>
            <a:pPr marL="0" indent="0">
              <a:buNone/>
            </a:pPr>
            <a:endParaRPr lang="en-GB" sz="2400" b="1"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Babies can easily pick up a sense of loss from their caregivers which has implications for attachment</a:t>
            </a:r>
          </a:p>
          <a:p>
            <a:r>
              <a:rPr lang="en-GB" sz="2400" dirty="0">
                <a:latin typeface="Calibri" panose="020F0502020204030204" pitchFamily="34" charset="0"/>
                <a:cs typeface="Calibri" panose="020F0502020204030204" pitchFamily="34" charset="0"/>
              </a:rPr>
              <a:t>Toddlers tend to develop a morbid fascination with death and dying </a:t>
            </a:r>
          </a:p>
          <a:p>
            <a:r>
              <a:rPr lang="en-GB" sz="2400" dirty="0">
                <a:latin typeface="Calibri" panose="020F0502020204030204" pitchFamily="34" charset="0"/>
                <a:cs typeface="Calibri" panose="020F0502020204030204" pitchFamily="34" charset="0"/>
              </a:rPr>
              <a:t>Infants get caught up in magical thinking but don’t have an appreciation that the person has gone forever, assuming that they have simply gone away </a:t>
            </a:r>
          </a:p>
          <a:p>
            <a:endParaRPr lang="en-GB" sz="1900" dirty="0"/>
          </a:p>
        </p:txBody>
      </p:sp>
      <p:sp>
        <p:nvSpPr>
          <p:cNvPr id="25" name="Rectangle 24">
            <a:extLst>
              <a:ext uri="{FF2B5EF4-FFF2-40B4-BE49-F238E27FC236}">
                <a16:creationId xmlns:a16="http://schemas.microsoft.com/office/drawing/2014/main" id="{683D7A4D-0B68-47B2-A27E-7CBA16304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3803BBF-2680-41B2-83A8-0CB938C7EF11}"/>
              </a:ext>
            </a:extLst>
          </p:cNvPr>
          <p:cNvSpPr txBox="1"/>
          <p:nvPr/>
        </p:nvSpPr>
        <p:spPr>
          <a:xfrm>
            <a:off x="7589854" y="6172201"/>
            <a:ext cx="4602146" cy="685799"/>
          </a:xfrm>
          <a:prstGeom prst="rect">
            <a:avLst/>
          </a:prstGeom>
          <a:solidFill>
            <a:srgbClr val="000000">
              <a:alpha val="50000"/>
            </a:srgbClr>
          </a:solidFill>
          <a:ln>
            <a:noFill/>
          </a:ln>
        </p:spPr>
        <p:txBody>
          <a:bodyPr wrap="square" rtlCol="0">
            <a:normAutofit/>
          </a:bodyPr>
          <a:lstStyle/>
          <a:p>
            <a:pPr algn="ctr">
              <a:spcAft>
                <a:spcPts val="600"/>
              </a:spcAft>
            </a:pPr>
            <a:r>
              <a:rPr lang="en-GB" sz="1400" dirty="0">
                <a:solidFill>
                  <a:srgbClr val="FFFFFF"/>
                </a:solidFill>
              </a:rPr>
              <a:t>Children rarely pass when there is an opportunity for</a:t>
            </a:r>
          </a:p>
          <a:p>
            <a:pPr algn="ctr">
              <a:spcAft>
                <a:spcPts val="600"/>
              </a:spcAft>
            </a:pPr>
            <a:r>
              <a:rPr lang="en-GB" sz="1400" dirty="0">
                <a:solidFill>
                  <a:srgbClr val="FFFFFF"/>
                </a:solidFill>
              </a:rPr>
              <a:t> a moment  of joy</a:t>
            </a:r>
          </a:p>
        </p:txBody>
      </p:sp>
      <p:pic>
        <p:nvPicPr>
          <p:cNvPr id="8" name="Picture 7" descr="A picture containing outdoor, yellow, grass, small&#10;&#10;Description automatically generated">
            <a:extLst>
              <a:ext uri="{FF2B5EF4-FFF2-40B4-BE49-F238E27FC236}">
                <a16:creationId xmlns:a16="http://schemas.microsoft.com/office/drawing/2014/main" id="{31091306-4A05-4026-A183-2FB4E550F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831" y="1233370"/>
            <a:ext cx="3984859" cy="3984859"/>
          </a:xfrm>
          <a:prstGeom prst="rect">
            <a:avLst/>
          </a:prstGeom>
        </p:spPr>
      </p:pic>
      <p:pic>
        <p:nvPicPr>
          <p:cNvPr id="3" name="Recorded Sound">
            <a:hlinkClick r:id="" action="ppaction://media"/>
            <a:extLst>
              <a:ext uri="{FF2B5EF4-FFF2-40B4-BE49-F238E27FC236}">
                <a16:creationId xmlns:a16="http://schemas.microsoft.com/office/drawing/2014/main" id="{92B2BD1F-D017-45E9-8E7F-E2B4F81B4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056759"/>
            <a:ext cx="406400" cy="406400"/>
          </a:xfrm>
          <a:prstGeom prst="rect">
            <a:avLst/>
          </a:prstGeom>
        </p:spPr>
      </p:pic>
    </p:spTree>
    <p:extLst>
      <p:ext uri="{BB962C8B-B14F-4D97-AF65-F5344CB8AC3E}">
        <p14:creationId xmlns:p14="http://schemas.microsoft.com/office/powerpoint/2010/main" val="1672914152"/>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6DDCEA-D8BD-491F-B5F1-7BACCF68E37C}"/>
              </a:ext>
            </a:extLst>
          </p:cNvPr>
          <p:cNvSpPr>
            <a:spLocks noGrp="1"/>
          </p:cNvSpPr>
          <p:nvPr>
            <p:ph idx="1"/>
          </p:nvPr>
        </p:nvSpPr>
        <p:spPr>
          <a:xfrm>
            <a:off x="1496599" y="3128482"/>
            <a:ext cx="9601200" cy="3581400"/>
          </a:xfrm>
        </p:spPr>
        <p:txBody>
          <a:bodyPr/>
          <a:lstStyle/>
          <a:p>
            <a:r>
              <a:rPr lang="en-GB" sz="2400" dirty="0">
                <a:latin typeface="Calibri" panose="020F0502020204030204" pitchFamily="34" charset="0"/>
                <a:cs typeface="Calibri" panose="020F0502020204030204" pitchFamily="34" charset="0"/>
              </a:rPr>
              <a:t>Junior school children gain a growing awareness as they come to appreciate the concept of irreversibility and permanence </a:t>
            </a:r>
          </a:p>
          <a:p>
            <a:r>
              <a:rPr lang="en-GB" sz="2400" dirty="0">
                <a:solidFill>
                  <a:schemeClr val="tx1"/>
                </a:solidFill>
                <a:latin typeface="Calibri" panose="020F0502020204030204" pitchFamily="34" charset="0"/>
                <a:cs typeface="Calibri" panose="020F0502020204030204" pitchFamily="34" charset="0"/>
              </a:rPr>
              <a:t>Teenagers begin to think about the long term consequences and implications for themselves, their family and their future </a:t>
            </a:r>
          </a:p>
          <a:p>
            <a:r>
              <a:rPr lang="en-GB" sz="2400" dirty="0">
                <a:latin typeface="Calibri" panose="020F0502020204030204" pitchFamily="34" charset="0"/>
                <a:cs typeface="Calibri" panose="020F0502020204030204" pitchFamily="34" charset="0"/>
              </a:rPr>
              <a:t>Young adults tend to analyse and worry about their own mortality and may be more prone to experiencing depression</a:t>
            </a:r>
          </a:p>
          <a:p>
            <a:pPr marL="0" indent="0">
              <a:buNone/>
            </a:pPr>
            <a:endParaRPr lang="en-GB"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56606ED-DA0F-4B80-B16E-3571A44A35D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97609" y="5325862"/>
            <a:ext cx="1405823" cy="1312101"/>
          </a:xfrm>
          <a:prstGeom prst="rect">
            <a:avLst/>
          </a:prstGeom>
        </p:spPr>
      </p:pic>
      <p:pic>
        <p:nvPicPr>
          <p:cNvPr id="2" name="Recorded Sound">
            <a:hlinkClick r:id="" action="ppaction://media"/>
            <a:extLst>
              <a:ext uri="{FF2B5EF4-FFF2-40B4-BE49-F238E27FC236}">
                <a16:creationId xmlns:a16="http://schemas.microsoft.com/office/drawing/2014/main" id="{BA4440F0-8B5B-49BF-9EFA-CCAB7BDB08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817" y="6231563"/>
            <a:ext cx="406400" cy="4064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8F76910-9E3A-481C-9083-C17837EB9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758" y="294097"/>
            <a:ext cx="6032483" cy="2373436"/>
          </a:xfrm>
          <a:prstGeom prst="rect">
            <a:avLst/>
          </a:prstGeom>
        </p:spPr>
      </p:pic>
    </p:spTree>
    <p:extLst>
      <p:ext uri="{BB962C8B-B14F-4D97-AF65-F5344CB8AC3E}">
        <p14:creationId xmlns:p14="http://schemas.microsoft.com/office/powerpoint/2010/main" val="3787725070"/>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485326CE-E8C0-4DD9-B97D-BFB0DFF3F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36"/>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F9623-1C14-47E1-AF32-3838D188DF66}"/>
              </a:ext>
            </a:extLst>
          </p:cNvPr>
          <p:cNvSpPr>
            <a:spLocks noGrp="1"/>
          </p:cNvSpPr>
          <p:nvPr>
            <p:ph type="title"/>
          </p:nvPr>
        </p:nvSpPr>
        <p:spPr>
          <a:xfrm>
            <a:off x="8186895" y="1259258"/>
            <a:ext cx="3355942" cy="4646698"/>
          </a:xfrm>
        </p:spPr>
        <p:txBody>
          <a:bodyPr vert="horz" lIns="91440" tIns="45720" rIns="91440" bIns="45720" rtlCol="0" anchor="b">
            <a:normAutofit/>
          </a:bodyPr>
          <a:lstStyle/>
          <a:p>
            <a:pPr algn="ctr"/>
            <a:r>
              <a:rPr lang="en-US" sz="4800" b="1" cap="all" dirty="0">
                <a:latin typeface="Calibri" panose="020F0502020204030204" pitchFamily="34" charset="0"/>
                <a:cs typeface="Calibri" panose="020F0502020204030204" pitchFamily="34" charset="0"/>
              </a:rPr>
              <a:t>The process of grieving</a:t>
            </a:r>
            <a:br>
              <a:rPr lang="en-US" sz="4800" b="1" cap="all" dirty="0">
                <a:latin typeface="Calibri" panose="020F0502020204030204" pitchFamily="34" charset="0"/>
                <a:cs typeface="Calibri" panose="020F0502020204030204" pitchFamily="34" charset="0"/>
              </a:rPr>
            </a:br>
            <a:br>
              <a:rPr lang="en-US" sz="4800" b="1" cap="all" dirty="0">
                <a:latin typeface="Calibri" panose="020F0502020204030204" pitchFamily="34" charset="0"/>
                <a:cs typeface="Calibri" panose="020F0502020204030204" pitchFamily="34" charset="0"/>
              </a:rPr>
            </a:br>
            <a:br>
              <a:rPr lang="en-US" sz="5600" cap="all" dirty="0">
                <a:latin typeface="Calibri" panose="020F0502020204030204" pitchFamily="34" charset="0"/>
                <a:cs typeface="Calibri" panose="020F0502020204030204" pitchFamily="34" charset="0"/>
              </a:rPr>
            </a:br>
            <a:r>
              <a:rPr lang="en-US" sz="5600" cap="all" dirty="0">
                <a:latin typeface="Calibri" panose="020F0502020204030204" pitchFamily="34" charset="0"/>
                <a:cs typeface="Calibri" panose="020F0502020204030204" pitchFamily="34" charset="0"/>
              </a:rPr>
              <a:t>   </a:t>
            </a:r>
          </a:p>
        </p:txBody>
      </p:sp>
      <p:sp>
        <p:nvSpPr>
          <p:cNvPr id="15" name="Freeform 6">
            <a:extLst>
              <a:ext uri="{FF2B5EF4-FFF2-40B4-BE49-F238E27FC236}">
                <a16:creationId xmlns:a16="http://schemas.microsoft.com/office/drawing/2014/main" id="{5ECBBE91-3592-462A-8700-B36554E6A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646AE209-CD2C-4804-A22E-978C38614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4" name="Picture 3">
            <a:extLst>
              <a:ext uri="{FF2B5EF4-FFF2-40B4-BE49-F238E27FC236}">
                <a16:creationId xmlns:a16="http://schemas.microsoft.com/office/drawing/2014/main" id="{440EB315-3842-4F58-8A31-9CB36BD11A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30532" y="1340841"/>
            <a:ext cx="5556203" cy="4375510"/>
          </a:xfrm>
          <a:prstGeom prst="rect">
            <a:avLst/>
          </a:prstGeom>
        </p:spPr>
      </p:pic>
      <p:sp>
        <p:nvSpPr>
          <p:cNvPr id="5" name="TextBox 4">
            <a:extLst>
              <a:ext uri="{FF2B5EF4-FFF2-40B4-BE49-F238E27FC236}">
                <a16:creationId xmlns:a16="http://schemas.microsoft.com/office/drawing/2014/main" id="{4489A412-B650-481E-B555-6E81ED1D5941}"/>
              </a:ext>
            </a:extLst>
          </p:cNvPr>
          <p:cNvSpPr txBox="1"/>
          <p:nvPr/>
        </p:nvSpPr>
        <p:spPr>
          <a:xfrm rot="10800000" flipV="1">
            <a:off x="8235827" y="4220861"/>
            <a:ext cx="3355942" cy="1384995"/>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Grief is as unique as you and as individual as a fingerprint.</a:t>
            </a:r>
          </a:p>
        </p:txBody>
      </p:sp>
      <p:pic>
        <p:nvPicPr>
          <p:cNvPr id="7" name="Recorded Sound">
            <a:hlinkClick r:id="" action="ppaction://media"/>
            <a:extLst>
              <a:ext uri="{FF2B5EF4-FFF2-40B4-BE49-F238E27FC236}">
                <a16:creationId xmlns:a16="http://schemas.microsoft.com/office/drawing/2014/main" id="{68005351-8850-4C72-AAE9-9E3262131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9468" y="634028"/>
            <a:ext cx="406400" cy="406400"/>
          </a:xfrm>
          <a:prstGeom prst="rect">
            <a:avLst/>
          </a:prstGeom>
        </p:spPr>
      </p:pic>
    </p:spTree>
    <p:extLst>
      <p:ext uri="{BB962C8B-B14F-4D97-AF65-F5344CB8AC3E}">
        <p14:creationId xmlns:p14="http://schemas.microsoft.com/office/powerpoint/2010/main" val="3835454007"/>
      </p:ext>
    </p:extLst>
  </p:cSld>
  <p:clrMapOvr>
    <a:masterClrMapping/>
  </p:clrMapOvr>
  <p:transition spd="slow" advTm="12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972</Words>
  <Application>Microsoft Office PowerPoint</Application>
  <PresentationFormat>Widescreen</PresentationFormat>
  <Paragraphs>123</Paragraphs>
  <Slides>19</Slides>
  <Notes>5</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Franklin Gothic Book</vt:lpstr>
      <vt:lpstr>Wingdings</vt:lpstr>
      <vt:lpstr>Crop</vt:lpstr>
      <vt:lpstr>Bereavement And Loss</vt:lpstr>
      <vt:lpstr>Aims</vt:lpstr>
      <vt:lpstr>Introduction</vt:lpstr>
      <vt:lpstr>Loss</vt:lpstr>
      <vt:lpstr>Facing up to death </vt:lpstr>
      <vt:lpstr>The concept of death</vt:lpstr>
      <vt:lpstr>Children’s understanding of death</vt:lpstr>
      <vt:lpstr>PowerPoint Presentation</vt:lpstr>
      <vt:lpstr>The process of grieving      </vt:lpstr>
      <vt:lpstr>What COVID-19 means for us</vt:lpstr>
      <vt:lpstr>The impact of this on our ability to grieve </vt:lpstr>
      <vt:lpstr>Models of grief </vt:lpstr>
      <vt:lpstr>The Tip of the iceberg </vt:lpstr>
      <vt:lpstr>How to talk to children </vt:lpstr>
      <vt:lpstr>When words fail: What language to use</vt:lpstr>
      <vt:lpstr>Ten top tips</vt:lpstr>
      <vt:lpstr>Moving forwards</vt:lpstr>
      <vt:lpstr>Remembering whilst Still restoring hope</vt:lpstr>
      <vt:lpstr>Further Reading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Bereavement  And Loss</dc:title>
  <dc:creator>Morris, Lisa</dc:creator>
  <cp:lastModifiedBy>Morris, Lisa</cp:lastModifiedBy>
  <cp:revision>73</cp:revision>
  <dcterms:created xsi:type="dcterms:W3CDTF">2020-05-13T18:30:58Z</dcterms:created>
  <dcterms:modified xsi:type="dcterms:W3CDTF">2020-05-20T15:56:53Z</dcterms:modified>
</cp:coreProperties>
</file>